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35" r:id="rId5"/>
    <p:sldMasterId id="2147483718" r:id="rId6"/>
    <p:sldMasterId id="2147483692" r:id="rId7"/>
    <p:sldMasterId id="2147483749" r:id="rId8"/>
    <p:sldMasterId id="2147483767" r:id="rId9"/>
  </p:sldMasterIdLst>
  <p:notesMasterIdLst>
    <p:notesMasterId r:id="rId36"/>
  </p:notesMasterIdLst>
  <p:handoutMasterIdLst>
    <p:handoutMasterId r:id="rId37"/>
  </p:handoutMasterIdLst>
  <p:sldIdLst>
    <p:sldId id="350" r:id="rId10"/>
    <p:sldId id="495" r:id="rId11"/>
    <p:sldId id="3855" r:id="rId12"/>
    <p:sldId id="366" r:id="rId13"/>
    <p:sldId id="3854" r:id="rId14"/>
    <p:sldId id="368" r:id="rId15"/>
    <p:sldId id="3849" r:id="rId16"/>
    <p:sldId id="466" r:id="rId17"/>
    <p:sldId id="3876" r:id="rId18"/>
    <p:sldId id="3869" r:id="rId19"/>
    <p:sldId id="371" r:id="rId20"/>
    <p:sldId id="370" r:id="rId21"/>
    <p:sldId id="488" r:id="rId22"/>
    <p:sldId id="489" r:id="rId23"/>
    <p:sldId id="3865" r:id="rId24"/>
    <p:sldId id="3877" r:id="rId25"/>
    <p:sldId id="485" r:id="rId26"/>
    <p:sldId id="372" r:id="rId27"/>
    <p:sldId id="375" r:id="rId28"/>
    <p:sldId id="373" r:id="rId29"/>
    <p:sldId id="3875" r:id="rId30"/>
    <p:sldId id="3873" r:id="rId31"/>
    <p:sldId id="3874" r:id="rId32"/>
    <p:sldId id="3872" r:id="rId33"/>
    <p:sldId id="3853" r:id="rId34"/>
    <p:sldId id="34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avaun.Mincey\Downloads\FY25ESBolton%20Ac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a:t>FY2025</a:t>
            </a:r>
          </a:p>
          <a:p>
            <a:pPr>
              <a:defRPr sz="2000"/>
            </a:pPr>
            <a:r>
              <a:rPr lang="en-US" sz="2000"/>
              <a:t> Budget by Function</a:t>
            </a:r>
          </a:p>
        </c:rich>
      </c:tx>
      <c:layout>
        <c:manualLayout>
          <c:xMode val="edge"/>
          <c:yMode val="edge"/>
          <c:x val="0.57956924791462627"/>
          <c:y val="7.4055694168444444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explosion val="9"/>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C3C-496E-A6A9-D51AAC2218C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C3C-496E-A6A9-D51AAC2218C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C3C-496E-A6A9-D51AAC2218C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C3C-496E-A6A9-D51AAC2218C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C3C-496E-A6A9-D51AAC2218C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C3C-496E-A6A9-D51AAC2218C9}"/>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C3C-496E-A6A9-D51AAC2218C9}"/>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9C3C-496E-A6A9-D51AAC2218C9}"/>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3C-496E-A6A9-D51AAC2218C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Presentation!$B$9:$B$16</c:f>
              <c:strCache>
                <c:ptCount val="8"/>
                <c:pt idx="0">
                  <c:v>Instruction</c:v>
                </c:pt>
                <c:pt idx="1">
                  <c:v>Pupil Services</c:v>
                </c:pt>
                <c:pt idx="2">
                  <c:v>Improvement of Instructional Services</c:v>
                </c:pt>
                <c:pt idx="3">
                  <c:v>Instructional Staff Training</c:v>
                </c:pt>
                <c:pt idx="4">
                  <c:v>Educational Media Services</c:v>
                </c:pt>
                <c:pt idx="5">
                  <c:v>School Administration</c:v>
                </c:pt>
                <c:pt idx="6">
                  <c:v>Maintenance &amp; Operations</c:v>
                </c:pt>
                <c:pt idx="7">
                  <c:v>Transportation</c:v>
                </c:pt>
              </c:strCache>
            </c:strRef>
          </c:cat>
          <c:val>
            <c:numRef>
              <c:f>Presentation!$F$9:$F$16</c:f>
              <c:numCache>
                <c:formatCode>_("$"* #,##0_);_("$"* \(#,##0\);_("$"* "-"??_);_(@_)</c:formatCode>
                <c:ptCount val="8"/>
                <c:pt idx="0">
                  <c:v>4971242.5144083444</c:v>
                </c:pt>
                <c:pt idx="1">
                  <c:v>576013.16775457002</c:v>
                </c:pt>
                <c:pt idx="2">
                  <c:v>376579.26025864918</c:v>
                </c:pt>
                <c:pt idx="3">
                  <c:v>0</c:v>
                </c:pt>
                <c:pt idx="4">
                  <c:v>123028.76893885765</c:v>
                </c:pt>
                <c:pt idx="5">
                  <c:v>466609.58087501535</c:v>
                </c:pt>
                <c:pt idx="6">
                  <c:v>189411.26963576477</c:v>
                </c:pt>
                <c:pt idx="7">
                  <c:v>0</c:v>
                </c:pt>
              </c:numCache>
            </c:numRef>
          </c:val>
          <c:extLst>
            <c:ext xmlns:c16="http://schemas.microsoft.com/office/drawing/2014/chart" uri="{C3380CC4-5D6E-409C-BE32-E72D297353CC}">
              <c16:uniqueId val="{00000010-9C3C-496E-A6A9-D51AAC2218C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5_2" csCatId="accent5" phldr="1"/>
      <dgm:spPr/>
    </dgm:pt>
    <dgm:pt modelId="{F8924C73-4D86-4725-8FB1-57E56105EE84}">
      <dgm:prSet phldrT="[Text]" custT="1"/>
      <dgm:spPr>
        <a:xfrm>
          <a:off x="232937" y="1711750"/>
          <a:ext cx="862241" cy="755805"/>
        </a:xfrm>
        <a:prstGeom prst="rect">
          <a:avLst/>
        </a:prstGeom>
      </dgm:spPr>
      <dgm:t>
        <a:bodyPr/>
        <a:lstStyle/>
        <a:p>
          <a:pPr>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5483391" y="356719"/>
          <a:ext cx="1093994" cy="755805"/>
        </a:xfrm>
        <a:prstGeom prst="rect">
          <a:avLst/>
        </a:prstGeom>
      </dgm:spPr>
      <dgm:t>
        <a:bodyPr/>
        <a:lstStyle/>
        <a:p>
          <a:pPr>
            <a:buNone/>
          </a:pPr>
          <a:r>
            <a:rPr lang="en-US" sz="1600" b="1" dirty="0">
              <a:solidFill>
                <a:schemeClr val="bg2"/>
              </a:solidFill>
              <a:latin typeface="Tenorite"/>
              <a:ea typeface="+mn-ea"/>
              <a:cs typeface="+mn-cs"/>
            </a:rPr>
            <a:t>Step 6               </a:t>
          </a:r>
          <a:r>
            <a:rPr lang="en-US" sz="1400" b="0" dirty="0">
              <a:solidFill>
                <a:schemeClr val="bg2"/>
              </a:solidFill>
              <a:latin typeface="Tenorite"/>
              <a:ea typeface="+mn-ea"/>
              <a:cs typeface="+mn-cs"/>
            </a:rPr>
            <a:t>Principals:</a:t>
          </a:r>
          <a:r>
            <a:rPr lang="en-US" sz="1600" b="1" dirty="0">
              <a:solidFill>
                <a:schemeClr val="bg2"/>
              </a:solidFill>
              <a:latin typeface="Tenorite"/>
              <a:ea typeface="+mn-ea"/>
              <a:cs typeface="+mn-cs"/>
            </a:rPr>
            <a:t> </a:t>
          </a:r>
          <a:r>
            <a:rPr lang="en-US" sz="1400" b="0" dirty="0">
              <a:solidFill>
                <a:schemeClr val="bg2"/>
              </a:solidFill>
              <a:latin typeface="Tenorite"/>
              <a:ea typeface="+mn-ea"/>
              <a:cs typeface="+mn-cs"/>
            </a:rPr>
            <a:t>HR Staffing Conferences Begin</a:t>
          </a:r>
        </a:p>
        <a:p>
          <a:pPr>
            <a:buNone/>
          </a:pPr>
          <a:r>
            <a:rPr lang="en-US" sz="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dirty="0">
            <a:solidFill>
              <a:srgbClr val="FF0000"/>
            </a:solidFill>
            <a:latin typeface="Tenorite"/>
            <a:ea typeface="+mn-ea"/>
            <a:cs typeface="+mn-cs"/>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276027" y="1189355"/>
          <a:ext cx="998268"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3              </a:t>
          </a:r>
          <a:r>
            <a:rPr lang="en-US" sz="1400" dirty="0">
              <a:solidFill>
                <a:schemeClr val="bg2"/>
              </a:solidFill>
              <a:latin typeface="Tenorite"/>
              <a:ea typeface="+mn-ea"/>
              <a:cs typeface="+mn-cs"/>
            </a:rPr>
            <a:t>GO Team Initial Budget Session: Allocation</a:t>
          </a:r>
        </a:p>
        <a:p>
          <a:pPr rtl="0">
            <a:lnSpc>
              <a:spcPct val="90000"/>
            </a:lnSpc>
            <a:spcAft>
              <a:spcPct val="35000"/>
            </a:spcAft>
            <a:buNone/>
          </a:pPr>
          <a:r>
            <a:rPr lang="en-US" sz="1200" dirty="0">
              <a:solidFill>
                <a:srgbClr val="FF0000"/>
              </a:solidFill>
              <a:latin typeface="Tenorite"/>
              <a:ea typeface="+mn-ea"/>
              <a:cs typeface="+mn-cs"/>
            </a:rPr>
            <a:t>January 17– </a:t>
          </a:r>
          <a:r>
            <a:rPr lang="en-US" sz="1200" dirty="0">
              <a:solidFill>
                <a:srgbClr val="FF0000"/>
              </a:solidFill>
              <a:latin typeface="Calibri"/>
              <a:ea typeface="+mn-ea"/>
              <a:cs typeface="+mn-cs"/>
            </a:rPr>
            <a:t>early February </a:t>
          </a:r>
          <a:endParaRPr lang="en-US" sz="1200" dirty="0">
            <a:solidFill>
              <a:srgbClr val="FF0000"/>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6556247" y="114703"/>
          <a:ext cx="862241" cy="755805"/>
        </a:xfrm>
        <a:prstGeom prst="rect">
          <a:avLst/>
        </a:prstGeom>
      </dgm:spPr>
      <dgm:t>
        <a:bodyPr/>
        <a:lstStyle/>
        <a:p>
          <a:pPr>
            <a:lnSpc>
              <a:spcPct val="90000"/>
            </a:lnSpc>
            <a:spcAft>
              <a:spcPct val="35000"/>
            </a:spcAft>
            <a:buNone/>
          </a:pPr>
          <a:r>
            <a:rPr lang="en-US" sz="1600" b="1" dirty="0">
              <a:solidFill>
                <a:schemeClr val="bg2"/>
              </a:solidFill>
              <a:latin typeface="Tenorite"/>
              <a:ea typeface="+mn-ea"/>
              <a:cs typeface="+mn-cs"/>
            </a:rPr>
            <a:t>Step 7      </a:t>
          </a:r>
          <a:r>
            <a:rPr lang="en-US" sz="1400" dirty="0">
              <a:solidFill>
                <a:schemeClr val="bg2"/>
              </a:solidFill>
              <a:latin typeface="Tenorite"/>
              <a:ea typeface="+mn-ea"/>
              <a:cs typeface="+mn-cs"/>
            </a:rPr>
            <a:t>GO Team Final Budget Approval Meeting</a:t>
          </a:r>
        </a:p>
        <a:p>
          <a:pPr rtl="0">
            <a:lnSpc>
              <a:spcPct val="90000"/>
            </a:lnSpc>
            <a:spcAft>
              <a:spcPct val="35000"/>
            </a:spcAft>
            <a:buNone/>
          </a:pPr>
          <a:r>
            <a:rPr lang="en-US" sz="1200" dirty="0">
              <a:solidFill>
                <a:srgbClr val="FF0000"/>
              </a:solidFill>
              <a:latin typeface="Calibri"/>
              <a:ea typeface="+mn-ea"/>
              <a:cs typeface="Times New Roman"/>
            </a:rPr>
            <a:t>Budgets Approved by  March 15</a:t>
          </a:r>
          <a:endParaRPr lang="en-US" sz="1200" b="1" dirty="0">
            <a:solidFill>
              <a:srgbClr val="FF0000"/>
            </a:solidFill>
            <a:latin typeface="Tenorite"/>
            <a:ea typeface="+mn-ea"/>
            <a:cs typeface="+mn-cs"/>
          </a:endParaRPr>
        </a:p>
        <a:p>
          <a:pPr>
            <a:lnSpc>
              <a:spcPct val="90000"/>
            </a:lnSpc>
            <a:spcAft>
              <a:spcPct val="35000"/>
            </a:spcAft>
            <a:buNone/>
          </a:pPr>
          <a:r>
            <a:rPr lang="en-US" sz="1200" dirty="0">
              <a:solidFill>
                <a:srgbClr val="FF0000"/>
              </a:solidFill>
              <a:latin typeface="Calibri"/>
              <a:ea typeface="+mn-ea"/>
              <a:cs typeface="Times New Roman"/>
            </a:rPr>
            <a:t> </a:t>
          </a:r>
          <a:endParaRPr lang="en-US" sz="1200" b="1" dirty="0">
            <a:solidFill>
              <a:srgbClr val="FF0000"/>
            </a:solidFill>
            <a:latin typeface="Tenorite"/>
            <a:ea typeface="+mn-ea"/>
            <a:cs typeface="+mn-cs"/>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4450827" y="641369"/>
          <a:ext cx="1093537" cy="755805"/>
        </a:xfrm>
        <a:prstGeom prst="rect">
          <a:avLst/>
        </a:prstGeom>
      </dgm:spPr>
      <dgm:t>
        <a:bodyPr/>
        <a:lstStyle/>
        <a:p>
          <a:pPr>
            <a:lnSpc>
              <a:spcPct val="100000"/>
            </a:lnSpc>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a:lnSpc>
              <a:spcPct val="100000"/>
            </a:lnSpc>
            <a:spcAft>
              <a:spcPts val="0"/>
            </a:spcAft>
            <a:buNone/>
          </a:pPr>
          <a:r>
            <a:rPr lang="en-US" sz="1400" kern="1200" dirty="0">
              <a:solidFill>
                <a:srgbClr val="44546A"/>
              </a:solidFill>
              <a:latin typeface="Tenorite"/>
              <a:ea typeface="+mn-ea"/>
              <a:cs typeface="+mn-cs"/>
            </a:rPr>
            <a:t>GO Team Feedback Session: Draft Budget Presented &amp; Discussed </a:t>
          </a:r>
        </a:p>
        <a:p>
          <a:pPr>
            <a:lnSpc>
              <a:spcPct val="100000"/>
            </a:lnSpc>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a:xfrm>
          <a:off x="3349076" y="888840"/>
          <a:ext cx="1151773" cy="852669"/>
        </a:xfrm>
        <a:prstGeom prst="rect">
          <a:avLst/>
        </a:prstGeom>
      </dgm:spPr>
      <dgm:t>
        <a:bodyPr/>
        <a:lstStyle/>
        <a:p>
          <a:pPr>
            <a:spcAft>
              <a:spcPct val="35000"/>
            </a:spcAft>
            <a:buNone/>
          </a:pPr>
          <a:r>
            <a:rPr lang="en-US" sz="1600" b="1" dirty="0">
              <a:solidFill>
                <a:schemeClr val="bg2"/>
              </a:solidFill>
              <a:latin typeface="Tenorite"/>
              <a:ea typeface="+mn-ea"/>
              <a:cs typeface="+mn-cs"/>
            </a:rPr>
            <a:t>Step 4         </a:t>
          </a:r>
          <a:r>
            <a:rPr lang="en-US" sz="1400" dirty="0">
              <a:solidFill>
                <a:schemeClr val="bg2"/>
              </a:solidFill>
              <a:latin typeface="Tenorite"/>
              <a:ea typeface="+mn-ea"/>
              <a:cs typeface="+mn-cs"/>
            </a:rPr>
            <a:t> Principals: Associate Supt. Discussions and Review</a:t>
          </a:r>
        </a:p>
        <a:p>
          <a:pPr>
            <a:spcAft>
              <a:spcPct val="35000"/>
            </a:spcAft>
            <a:buNone/>
          </a:pPr>
          <a:r>
            <a:rPr lang="en-US" sz="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dirty="0">
              <a:solidFill>
                <a:schemeClr val="bg2"/>
              </a:solidFill>
              <a:latin typeface="Calibri" panose="020F0502020204030204" pitchFamily="34" charset="0"/>
              <a:ea typeface="+mn-ea"/>
              <a:cs typeface="Times New Roman" panose="02020603050405020304" pitchFamily="18" charset="0"/>
            </a:rPr>
            <a:t>)</a:t>
          </a:r>
          <a:endParaRPr lang="en-US" sz="1200" dirty="0">
            <a:solidFill>
              <a:schemeClr val="bg2"/>
            </a:solidFill>
            <a:latin typeface="Tenorite"/>
            <a:ea typeface="+mn-ea"/>
            <a:cs typeface="+mn-cs"/>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a:xfrm>
          <a:off x="1230150" y="1450552"/>
          <a:ext cx="978919" cy="755805"/>
        </a:xfrm>
        <a:prstGeom prst="rect">
          <a:avLst/>
        </a:prstGeom>
      </dgm:spPr>
      <dgm:t>
        <a:bodyPr/>
        <a:lstStyle/>
        <a:p>
          <a:pPr rtl="0">
            <a:spcAft>
              <a:spcPct val="35000"/>
            </a:spcAft>
            <a:buNone/>
          </a:pPr>
          <a:r>
            <a:rPr lang="en-US" sz="1600" b="1" dirty="0">
              <a:solidFill>
                <a:schemeClr val="bg2"/>
              </a:solidFill>
              <a:latin typeface="Tenorite"/>
              <a:ea typeface="+mn-ea"/>
              <a:cs typeface="+mn-cs"/>
            </a:rPr>
            <a:t>Step 2 </a:t>
          </a:r>
          <a:r>
            <a:rPr lang="en-US" sz="1400" b="0" dirty="0">
              <a:solidFill>
                <a:schemeClr val="bg2"/>
              </a:solidFill>
              <a:latin typeface="Tenorite"/>
              <a:ea typeface="+mn-ea"/>
              <a:cs typeface="+mn-cs"/>
            </a:rPr>
            <a:t>Pri</a:t>
          </a:r>
          <a:r>
            <a:rPr lang="en-US" sz="1400" dirty="0">
              <a:solidFill>
                <a:schemeClr val="bg2"/>
              </a:solidFill>
              <a:latin typeface="Tenorite"/>
              <a:ea typeface="+mn-ea"/>
              <a:cs typeface="+mn-cs"/>
            </a:rPr>
            <a:t>ncipals: Workshop   FY 25 Budget</a:t>
          </a:r>
        </a:p>
        <a:p>
          <a:pPr>
            <a:spcAft>
              <a:spcPct val="35000"/>
            </a:spcAft>
            <a:buNone/>
          </a:pPr>
          <a:r>
            <a:rPr lang="en-US" sz="1200" dirty="0">
              <a:solidFill>
                <a:srgbClr val="FF0000"/>
              </a:solidFill>
              <a:latin typeface="Calibri"/>
              <a:ea typeface="+mn-ea"/>
              <a:cs typeface="Times New Roman"/>
            </a:rPr>
            <a:t>January 17, 2024</a:t>
          </a: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a:xfrm rot="5400000">
          <a:off x="328746" y="1426390"/>
          <a:ext cx="573967" cy="955068"/>
        </a:xfrm>
        <a:prstGeom prst="corner">
          <a:avLst>
            <a:gd name="adj1" fmla="val 16120"/>
            <a:gd name="adj2" fmla="val 16110"/>
          </a:avLst>
        </a:prstGeom>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a:xfrm>
          <a:off x="932491" y="1356077"/>
          <a:ext cx="162687" cy="162687"/>
        </a:xfrm>
        <a:prstGeom prst="triangle">
          <a:avLst>
            <a:gd name="adj" fmla="val 100000"/>
          </a:avLst>
        </a:prstGeom>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a:xfrm rot="5400000">
          <a:off x="1384298" y="1165192"/>
          <a:ext cx="573967" cy="955068"/>
        </a:xfrm>
        <a:prstGeom prst="corner">
          <a:avLst>
            <a:gd name="adj1" fmla="val 16120"/>
            <a:gd name="adj2" fmla="val 16110"/>
          </a:avLst>
        </a:prstGeom>
      </dgm:spPr>
    </dgm:pt>
    <dgm:pt modelId="{E8B40589-00D1-4838-8AD8-123CD845CC3A}" type="pres">
      <dgm:prSet presAssocID="{CBFAD42E-BC13-4677-A698-C8417C853277}" presName="ParentText" presStyleLbl="revTx" presStyleIdx="1" presStyleCnt="7" custScaleX="113532" custLinFactNeighborX="4923">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a:xfrm>
          <a:off x="1988043" y="1094879"/>
          <a:ext cx="162687" cy="162687"/>
        </a:xfrm>
        <a:prstGeom prst="triangle">
          <a:avLst>
            <a:gd name="adj" fmla="val 100000"/>
          </a:avLst>
        </a:prstGeom>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a:xfrm rot="5400000">
          <a:off x="2439850" y="903995"/>
          <a:ext cx="573967" cy="955068"/>
        </a:xfrm>
        <a:prstGeom prst="corner">
          <a:avLst>
            <a:gd name="adj1" fmla="val 16120"/>
            <a:gd name="adj2" fmla="val 16110"/>
          </a:avLst>
        </a:prstGeom>
      </dgm:spPr>
    </dgm:pt>
    <dgm:pt modelId="{A01F39AB-3E94-413F-B395-2CF4CF9063BE}" type="pres">
      <dgm:prSet presAssocID="{CC1B2A00-68A2-416B-8F3C-D16E0AA80116}" presName="ParentText" presStyleLbl="revTx" presStyleIdx="2" presStyleCnt="7" custScaleX="115776" custLinFactNeighborX="7736" custLinFactNeighborY="802">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a:xfrm>
          <a:off x="3043595" y="833682"/>
          <a:ext cx="162687" cy="162687"/>
        </a:xfrm>
        <a:prstGeom prst="triangle">
          <a:avLst>
            <a:gd name="adj" fmla="val 100000"/>
          </a:avLst>
        </a:prstGeom>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a:xfrm rot="5400000">
          <a:off x="3545427" y="594366"/>
          <a:ext cx="573967" cy="955068"/>
        </a:xfrm>
        <a:prstGeom prst="corner">
          <a:avLst>
            <a:gd name="adj1" fmla="val 16120"/>
            <a:gd name="adj2" fmla="val 16110"/>
          </a:avLst>
        </a:prstGeom>
      </dgm:spPr>
    </dgm:pt>
    <dgm:pt modelId="{7607999D-1219-4E19-B4D8-80FBD9B53FC0}" type="pres">
      <dgm:prSet presAssocID="{9BB649CE-74CD-4483-9383-CCF688F359CC}" presName="ParentText" presStyleLbl="revTx" presStyleIdx="3" presStyleCnt="7" custScaleX="107092" custScaleY="112816" custLinFactNeighborX="7919" custLinFactNeighborY="6812">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a:xfrm>
          <a:off x="4149172" y="524052"/>
          <a:ext cx="162687" cy="162687"/>
        </a:xfrm>
        <a:prstGeom prst="triangle">
          <a:avLst>
            <a:gd name="adj" fmla="val 100000"/>
          </a:avLst>
        </a:prstGeom>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a:xfrm rot="5400000">
          <a:off x="4571861" y="333168"/>
          <a:ext cx="573967" cy="955068"/>
        </a:xfrm>
        <a:prstGeom prst="corner">
          <a:avLst>
            <a:gd name="adj1" fmla="val 16120"/>
            <a:gd name="adj2" fmla="val 16110"/>
          </a:avLst>
        </a:prstGeom>
      </dgm:spPr>
    </dgm:pt>
    <dgm:pt modelId="{206A2E6F-C869-44E6-99A4-DF2204F37ADC}" type="pres">
      <dgm:prSet presAssocID="{C8D17AA3-A208-483B-8C96-381C095C31D7}" presName="ParentText" presStyleLbl="revTx" presStyleIdx="4" presStyleCnt="7" custScaleX="105828" custLinFactNeighborX="6267" custLinFactNeighborY="141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a:xfrm>
          <a:off x="5175606" y="262855"/>
          <a:ext cx="162687" cy="162687"/>
        </a:xfrm>
        <a:prstGeom prst="triangle">
          <a:avLst>
            <a:gd name="adj" fmla="val 100000"/>
          </a:avLst>
        </a:prstGeom>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a:xfrm rot="5400000">
          <a:off x="5627642" y="71971"/>
          <a:ext cx="573967" cy="955068"/>
        </a:xfrm>
        <a:prstGeom prst="corner">
          <a:avLst>
            <a:gd name="adj1" fmla="val 16120"/>
            <a:gd name="adj2" fmla="val 16110"/>
          </a:avLst>
        </a:prstGeom>
      </dgm:spPr>
    </dgm:pt>
    <dgm:pt modelId="{4815C9C2-7172-49B5-AAA4-580ECA3DFE29}" type="pres">
      <dgm:prSet presAssocID="{6C3A5691-9935-4850-A7F8-C5616876CEF5}" presName="ParentText" presStyleLbl="revTx" presStyleIdx="5" presStyleCnt="7" custScaleX="106771"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a:xfrm>
          <a:off x="6231387" y="1658"/>
          <a:ext cx="162687" cy="162687"/>
        </a:xfrm>
        <a:prstGeom prst="triangle">
          <a:avLst>
            <a:gd name="adj" fmla="val 100000"/>
          </a:avLst>
        </a:prstGeom>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a:xfrm rot="5400000">
          <a:off x="6662058" y="-189225"/>
          <a:ext cx="573967" cy="955068"/>
        </a:xfrm>
        <a:prstGeom prst="corner">
          <a:avLst>
            <a:gd name="adj1" fmla="val 16120"/>
            <a:gd name="adj2" fmla="val 16110"/>
          </a:avLst>
        </a:prstGeom>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pPr rtl="0"/>
          <a:r>
            <a:rPr lang="en-US" dirty="0"/>
            <a:t>Are our school’s priorities (from your strategic plan) reflected in this budget?</a:t>
          </a:r>
          <a:r>
            <a:rPr lang="en-US" dirty="0">
              <a:latin typeface="Arial Black"/>
            </a:rPr>
            <a:t> </a:t>
          </a:r>
          <a:endParaRPr lang="en-US" dirty="0"/>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pPr rtl="0"/>
          <a:r>
            <a:rPr lang="en-US" dirty="0"/>
            <a:t>Are new positions and/or resources included in the budget to address our major priorities?</a:t>
          </a:r>
          <a:r>
            <a:rPr lang="en-US" dirty="0">
              <a:latin typeface="Arial Black"/>
            </a:rPr>
            <a:t> </a:t>
          </a:r>
          <a:endParaRPr lang="en-US" dirty="0"/>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pPr rtl="0"/>
          <a:r>
            <a:rPr lang="en-US" dirty="0"/>
            <a:t>Do we know (as a team) the plan to support implementation of these priorities beyond the budget (ex. What strategies will be implemented)?</a:t>
          </a:r>
          <a:r>
            <a:rPr lang="en-US" dirty="0">
              <a:latin typeface="Arial Black"/>
            </a:rPr>
            <a:t> </a:t>
          </a:r>
          <a:endParaRPr lang="en-US" dirty="0"/>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pPr rtl="0"/>
          <a:r>
            <a:rPr lang="en-US" dirty="0"/>
            <a:t>What tradeoffs are being made in order to support these priorities?</a:t>
          </a:r>
          <a:r>
            <a:rPr lang="en-US" dirty="0">
              <a:latin typeface="Arial Black"/>
            </a:rPr>
            <a:t>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pPr rtl="0"/>
          <a:r>
            <a:rPr lang="en-US" dirty="0">
              <a:latin typeface="Arial Black"/>
            </a:rPr>
            <a:t> </a:t>
          </a:r>
          <a:r>
            <a:rPr lang="en-US" dirty="0"/>
            <a:t>How are district and cluster priorities reflected in our budget?</a:t>
          </a:r>
          <a:r>
            <a:rPr lang="en-US" dirty="0">
              <a:latin typeface="Arial Black"/>
            </a:rPr>
            <a:t> </a:t>
          </a:r>
          <a:endParaRPr lang="en-US" dirty="0"/>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pPr rtl="0"/>
          <a:r>
            <a:rPr lang="en-US" dirty="0"/>
            <a:t>Cluster priorities- what staff, materials, etc. are dedicated to supporting our cluster’s priorities?</a:t>
          </a:r>
          <a:r>
            <a:rPr lang="en-US" dirty="0">
              <a:latin typeface="Arial Black"/>
            </a:rPr>
            <a:t> </a:t>
          </a:r>
          <a:endParaRPr lang="en-US" dirty="0"/>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pPr rtl="0"/>
          <a:r>
            <a:rPr lang="en-US" dirty="0"/>
            <a:t>Signature programs- what staff, materials, etc. are dedicated to supporting our signature program?</a:t>
          </a:r>
          <a:r>
            <a:rPr lang="en-US" dirty="0">
              <a:latin typeface="Arial Black"/>
            </a:rPr>
            <a:t> </a:t>
          </a:r>
          <a:endParaRPr lang="en-US" dirty="0"/>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dirty="0"/>
            <a:t>Are there positions our school will share with another school, e.g.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71452" y="2120695"/>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136420" y="2522875"/>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1                             </a:t>
          </a:r>
          <a:r>
            <a:rPr lang="en-US" sz="1400" kern="1200" dirty="0">
              <a:solidFill>
                <a:schemeClr val="bg2"/>
              </a:solidFill>
              <a:latin typeface="Tenorite"/>
              <a:ea typeface="+mn-ea"/>
              <a:cs typeface="+mn-cs"/>
            </a:rPr>
            <a:t>Review and </a:t>
          </a:r>
          <a:r>
            <a:rPr lang="en-US" sz="1400" b="0" kern="1200" dirty="0">
              <a:solidFill>
                <a:schemeClr val="bg2"/>
              </a:solidFill>
              <a:latin typeface="Tenorite"/>
              <a:ea typeface="+mn-ea"/>
              <a:cs typeface="+mn-cs"/>
            </a:rPr>
            <a:t>Update </a:t>
          </a:r>
          <a:r>
            <a:rPr lang="en-US" sz="1400" kern="1200" dirty="0">
              <a:solidFill>
                <a:schemeClr val="bg2"/>
              </a:solidFill>
              <a:latin typeface="Tenorite"/>
              <a:ea typeface="+mn-ea"/>
              <a:cs typeface="+mn-cs"/>
            </a:rPr>
            <a:t>Strategic Plan and Rank Strategic Priorities</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By end of Fall Semester</a:t>
          </a:r>
        </a:p>
      </dsp:txBody>
      <dsp:txXfrm>
        <a:off x="136420" y="2522875"/>
        <a:ext cx="1215226" cy="1065217"/>
      </dsp:txXfrm>
    </dsp:sp>
    <dsp:sp modelId="{BF36F651-9306-4FAE-98A3-35BD65F0CE8C}">
      <dsp:nvSpPr>
        <dsp:cNvPr id="0" name=""/>
        <dsp:cNvSpPr/>
      </dsp:nvSpPr>
      <dsp:spPr>
        <a:xfrm>
          <a:off x="1122358" y="2021596"/>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759127" y="1752568"/>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601698" y="2154749"/>
          <a:ext cx="1379671"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dirty="0">
              <a:solidFill>
                <a:schemeClr val="bg2"/>
              </a:solidFill>
              <a:latin typeface="Tenorite"/>
              <a:ea typeface="+mn-ea"/>
              <a:cs typeface="+mn-cs"/>
            </a:rPr>
            <a:t>Step 2 </a:t>
          </a:r>
          <a:r>
            <a:rPr lang="en-US" sz="1400" b="0" kern="1200" dirty="0">
              <a:solidFill>
                <a:schemeClr val="bg2"/>
              </a:solidFill>
              <a:latin typeface="Tenorite"/>
              <a:ea typeface="+mn-ea"/>
              <a:cs typeface="+mn-cs"/>
            </a:rPr>
            <a:t>Pri</a:t>
          </a:r>
          <a:r>
            <a:rPr lang="en-US" sz="1400" kern="1200" dirty="0">
              <a:solidFill>
                <a:schemeClr val="bg2"/>
              </a:solidFill>
              <a:latin typeface="Tenorite"/>
              <a:ea typeface="+mn-ea"/>
              <a:cs typeface="+mn-cs"/>
            </a:rPr>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January 17, 2024</a:t>
          </a:r>
        </a:p>
      </dsp:txBody>
      <dsp:txXfrm>
        <a:off x="1601698" y="2154749"/>
        <a:ext cx="1379671" cy="1065217"/>
      </dsp:txXfrm>
    </dsp:sp>
    <dsp:sp modelId="{CF777F59-7D55-4DCB-9264-A6427EA7C9F7}">
      <dsp:nvSpPr>
        <dsp:cNvPr id="0" name=""/>
        <dsp:cNvSpPr/>
      </dsp:nvSpPr>
      <dsp:spPr>
        <a:xfrm>
          <a:off x="2610033" y="1653470"/>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3246802" y="1384441"/>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3109922" y="1795165"/>
          <a:ext cx="140694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3              </a:t>
          </a:r>
          <a:r>
            <a:rPr lang="en-US" sz="1400" kern="1200" dirty="0">
              <a:solidFill>
                <a:schemeClr val="bg2"/>
              </a:solidFill>
              <a:latin typeface="Tenorite"/>
              <a:ea typeface="+mn-ea"/>
              <a:cs typeface="+mn-cs"/>
            </a:rPr>
            <a:t>GO Team Initial Budget Session: Allocation</a:t>
          </a:r>
        </a:p>
        <a:p>
          <a:pPr marL="0" lvl="0" indent="0" algn="l" defTabSz="711200" rtl="0">
            <a:lnSpc>
              <a:spcPct val="90000"/>
            </a:lnSpc>
            <a:spcBef>
              <a:spcPct val="0"/>
            </a:spcBef>
            <a:spcAft>
              <a:spcPct val="35000"/>
            </a:spcAft>
            <a:buNone/>
          </a:pPr>
          <a:r>
            <a:rPr lang="en-US" sz="1200" kern="1200" dirty="0">
              <a:solidFill>
                <a:srgbClr val="FF0000"/>
              </a:solidFill>
              <a:latin typeface="Tenorite"/>
              <a:ea typeface="+mn-ea"/>
              <a:cs typeface="+mn-cs"/>
            </a:rPr>
            <a:t>January 17– </a:t>
          </a:r>
          <a:r>
            <a:rPr lang="en-US" sz="1200" kern="1200" dirty="0">
              <a:solidFill>
                <a:srgbClr val="FF0000"/>
              </a:solidFill>
              <a:latin typeface="Calibri"/>
              <a:ea typeface="+mn-ea"/>
              <a:cs typeface="+mn-cs"/>
            </a:rPr>
            <a:t>early February </a:t>
          </a:r>
          <a:endParaRPr lang="en-US" sz="1200" kern="1200" dirty="0">
            <a:solidFill>
              <a:srgbClr val="FF0000"/>
            </a:solidFill>
            <a:latin typeface="Tenorite"/>
            <a:ea typeface="+mn-ea"/>
            <a:cs typeface="+mn-cs"/>
          </a:endParaRPr>
        </a:p>
      </dsp:txBody>
      <dsp:txXfrm>
        <a:off x="3109922" y="1795165"/>
        <a:ext cx="1406940" cy="1065217"/>
      </dsp:txXfrm>
    </dsp:sp>
    <dsp:sp modelId="{0B6A4153-48F2-495A-8F36-EF367C3A1F65}">
      <dsp:nvSpPr>
        <dsp:cNvPr id="0" name=""/>
        <dsp:cNvSpPr/>
      </dsp:nvSpPr>
      <dsp:spPr>
        <a:xfrm>
          <a:off x="4097708" y="1285343"/>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4734476" y="948056"/>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4652586" y="1354540"/>
          <a:ext cx="1301410" cy="1201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4         </a:t>
          </a:r>
          <a:r>
            <a:rPr lang="en-US" sz="1400" kern="1200" dirty="0">
              <a:solidFill>
                <a:schemeClr val="bg2"/>
              </a:solidFill>
              <a:latin typeface="Tenorite"/>
              <a:ea typeface="+mn-ea"/>
              <a:cs typeface="+mn-cs"/>
            </a:rPr>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(supports needed, specific challenges, coaching</a:t>
          </a:r>
          <a:r>
            <a:rPr lang="en-US" sz="1200" kern="1200" dirty="0">
              <a:solidFill>
                <a:schemeClr val="bg2"/>
              </a:solidFill>
              <a:latin typeface="Calibri" panose="020F0502020204030204" pitchFamily="34" charset="0"/>
              <a:ea typeface="+mn-ea"/>
              <a:cs typeface="Times New Roman" panose="02020603050405020304" pitchFamily="18" charset="0"/>
            </a:rPr>
            <a:t>)</a:t>
          </a:r>
          <a:endParaRPr lang="en-US" sz="1200" kern="1200" dirty="0">
            <a:solidFill>
              <a:schemeClr val="bg2"/>
            </a:solidFill>
            <a:latin typeface="Tenorite"/>
            <a:ea typeface="+mn-ea"/>
            <a:cs typeface="+mn-cs"/>
          </a:endParaRPr>
        </a:p>
      </dsp:txBody>
      <dsp:txXfrm>
        <a:off x="4652586" y="1354540"/>
        <a:ext cx="1301410" cy="1201735"/>
      </dsp:txXfrm>
    </dsp:sp>
    <dsp:sp modelId="{14D6D005-BE49-4BAB-95C3-4B8C975E012F}">
      <dsp:nvSpPr>
        <dsp:cNvPr id="0" name=""/>
        <dsp:cNvSpPr/>
      </dsp:nvSpPr>
      <dsp:spPr>
        <a:xfrm>
          <a:off x="5585383" y="848957"/>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6222151" y="579929"/>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6127866" y="997204"/>
          <a:ext cx="1286050"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dirty="0">
              <a:solidFill>
                <a:srgbClr val="44546A"/>
              </a:solidFill>
              <a:latin typeface="Tenorite"/>
              <a:ea typeface="+mn-ea"/>
              <a:cs typeface="+mn-cs"/>
            </a:rPr>
            <a:t>Step 5</a:t>
          </a:r>
          <a:r>
            <a:rPr lang="en-US" sz="1600" b="1" kern="1200" dirty="0">
              <a:solidFill>
                <a:schemeClr val="bg2"/>
              </a:solidFill>
              <a:latin typeface="Arial"/>
              <a:ea typeface="+mn-ea"/>
              <a:cs typeface="+mn-cs"/>
            </a:rPr>
            <a:t>	</a:t>
          </a:r>
        </a:p>
        <a:p>
          <a:pPr marL="0" lvl="0" indent="0" algn="l" defTabSz="711200">
            <a:lnSpc>
              <a:spcPct val="100000"/>
            </a:lnSpc>
            <a:spcBef>
              <a:spcPct val="0"/>
            </a:spcBef>
            <a:spcAft>
              <a:spcPts val="0"/>
            </a:spcAft>
            <a:buNone/>
          </a:pPr>
          <a:r>
            <a:rPr lang="en-US" sz="1400" kern="1200" dirty="0">
              <a:solidFill>
                <a:srgbClr val="44546A"/>
              </a:solidFill>
              <a:latin typeface="Tenorite"/>
              <a:ea typeface="+mn-ea"/>
              <a:cs typeface="+mn-cs"/>
            </a:rPr>
            <a:t>GO Team Feedback Session: Draft Budget Presented &amp; Discussed </a:t>
          </a:r>
        </a:p>
        <a:p>
          <a:pPr marL="0" lvl="0" indent="0" algn="l" defTabSz="711200">
            <a:lnSpc>
              <a:spcPct val="100000"/>
            </a:lnSpc>
            <a:spcBef>
              <a:spcPct val="0"/>
            </a:spcBef>
            <a:spcAft>
              <a:spcPts val="0"/>
            </a:spcAft>
            <a:buNone/>
          </a:pPr>
          <a:r>
            <a:rPr lang="en-US" sz="1200" kern="1200" dirty="0">
              <a:solidFill>
                <a:srgbClr val="FF0000"/>
              </a:solidFill>
              <a:latin typeface="Calibri" panose="020F0502020204030204" pitchFamily="34" charset="0"/>
              <a:ea typeface="+mn-ea"/>
              <a:cs typeface="Times New Roman" panose="02020603050405020304" pitchFamily="18" charset="0"/>
            </a:rPr>
            <a:t>February – multiple meetings, if necessary</a:t>
          </a:r>
        </a:p>
      </dsp:txBody>
      <dsp:txXfrm>
        <a:off x="6127866" y="997204"/>
        <a:ext cx="1286050" cy="1065217"/>
      </dsp:txXfrm>
    </dsp:sp>
    <dsp:sp modelId="{83CE1626-AB3F-41DF-AF17-CD304E816755}">
      <dsp:nvSpPr>
        <dsp:cNvPr id="0" name=""/>
        <dsp:cNvSpPr/>
      </dsp:nvSpPr>
      <dsp:spPr>
        <a:xfrm>
          <a:off x="7073058" y="480831"/>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7709826" y="211802"/>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7628696" y="613120"/>
          <a:ext cx="1297509"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6               </a:t>
          </a:r>
          <a:r>
            <a:rPr lang="en-US" sz="1400" b="0" kern="1200" dirty="0">
              <a:solidFill>
                <a:schemeClr val="bg2"/>
              </a:solidFill>
              <a:latin typeface="Tenorite"/>
              <a:ea typeface="+mn-ea"/>
              <a:cs typeface="+mn-cs"/>
            </a:rPr>
            <a:t>Principals:</a:t>
          </a:r>
          <a:r>
            <a:rPr lang="en-US" sz="1600" b="1" kern="1200" dirty="0">
              <a:solidFill>
                <a:schemeClr val="bg2"/>
              </a:solidFill>
              <a:latin typeface="Tenorite"/>
              <a:ea typeface="+mn-ea"/>
              <a:cs typeface="+mn-cs"/>
            </a:rPr>
            <a:t> </a:t>
          </a:r>
          <a:r>
            <a:rPr lang="en-US" sz="1400" b="0" kern="1200" dirty="0">
              <a:solidFill>
                <a:schemeClr val="bg2"/>
              </a:solidFill>
              <a:latin typeface="Tenorite"/>
              <a:ea typeface="+mn-ea"/>
              <a:cs typeface="+mn-cs"/>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mn-ea"/>
              <a:cs typeface="Times New Roman" panose="02020603050405020304" pitchFamily="18" charset="0"/>
            </a:rPr>
            <a:t>Late February  – Early March   </a:t>
          </a:r>
          <a:endParaRPr lang="en-US" sz="1200" kern="1200" dirty="0">
            <a:solidFill>
              <a:srgbClr val="FF0000"/>
            </a:solidFill>
            <a:latin typeface="Tenorite"/>
            <a:ea typeface="+mn-ea"/>
            <a:cs typeface="+mn-cs"/>
          </a:endParaRPr>
        </a:p>
      </dsp:txBody>
      <dsp:txXfrm>
        <a:off x="7628696" y="613120"/>
        <a:ext cx="1297509" cy="1065217"/>
      </dsp:txXfrm>
    </dsp:sp>
    <dsp:sp modelId="{8A8BDF46-5CD7-4385-AD19-1595B30DFB05}">
      <dsp:nvSpPr>
        <dsp:cNvPr id="0" name=""/>
        <dsp:cNvSpPr/>
      </dsp:nvSpPr>
      <dsp:spPr>
        <a:xfrm>
          <a:off x="8560733" y="112704"/>
          <a:ext cx="229288" cy="22928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9197501" y="-156323"/>
          <a:ext cx="808938" cy="1346055"/>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9048372" y="272029"/>
          <a:ext cx="1215226" cy="1065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bg2"/>
              </a:solidFill>
              <a:latin typeface="Tenorite"/>
              <a:ea typeface="+mn-ea"/>
              <a:cs typeface="+mn-cs"/>
            </a:rPr>
            <a:t>Step 7      </a:t>
          </a:r>
          <a:r>
            <a:rPr lang="en-US" sz="1400" kern="1200" dirty="0">
              <a:solidFill>
                <a:schemeClr val="bg2"/>
              </a:solidFill>
              <a:latin typeface="Tenorite"/>
              <a:ea typeface="+mn-ea"/>
              <a:cs typeface="+mn-cs"/>
            </a:rPr>
            <a:t>GO Team Final Budget Approval Meeting</a:t>
          </a:r>
        </a:p>
        <a:p>
          <a:pPr marL="0" lvl="0" indent="0" algn="l" defTabSz="711200" rtl="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15</a:t>
          </a:r>
          <a:endParaRPr lang="en-US" sz="1200" b="1" kern="1200" dirty="0">
            <a:solidFill>
              <a:srgbClr val="FF0000"/>
            </a:solidFill>
            <a:latin typeface="Tenorite"/>
            <a:ea typeface="+mn-ea"/>
            <a:cs typeface="+mn-cs"/>
          </a:endParaRP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 </a:t>
          </a:r>
          <a:endParaRPr lang="en-US" sz="1200" b="1" kern="1200" dirty="0">
            <a:solidFill>
              <a:srgbClr val="FF0000"/>
            </a:solidFill>
            <a:latin typeface="Tenorite"/>
            <a:ea typeface="+mn-ea"/>
            <a:cs typeface="+mn-cs"/>
          </a:endParaRPr>
        </a:p>
      </dsp:txBody>
      <dsp:txXfrm>
        <a:off x="9048372" y="272029"/>
        <a:ext cx="1215226" cy="1065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Are new positions and/or resources included in the budget to address our major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Do we know (as a team) the plan to support implementation of these priorities beyond the budget (ex. What strategies will be implemented)?</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What tradeoffs are being made in order to support these priorities?</a:t>
          </a:r>
          <a:r>
            <a:rPr lang="en-US" sz="1600" kern="1200" dirty="0">
              <a:latin typeface="Arial Black"/>
            </a:rPr>
            <a:t>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t>Are our school’s priorities (from your strategic plan) reflected in this budget?</a:t>
          </a:r>
          <a:r>
            <a:rPr lang="en-US" sz="2600" kern="1200" dirty="0">
              <a:latin typeface="Arial Black"/>
            </a:rPr>
            <a:t> </a:t>
          </a:r>
          <a:endParaRPr lang="en-US" sz="2600" kern="1200" dirty="0"/>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t>Cluster priorities- what staff, materials, etc. are dedicated to supporting our cluster’s priorities?</a:t>
          </a:r>
          <a:r>
            <a:rPr lang="en-US" sz="1600" kern="1200" dirty="0">
              <a:latin typeface="Arial Black"/>
            </a:rPr>
            <a:t> </a:t>
          </a:r>
          <a:endParaRPr lang="en-US" sz="1600" kern="1200" dirty="0"/>
        </a:p>
        <a:p>
          <a:pPr marL="171450" lvl="1" indent="-171450" algn="l" defTabSz="711200" rtl="0">
            <a:lnSpc>
              <a:spcPct val="90000"/>
            </a:lnSpc>
            <a:spcBef>
              <a:spcPct val="0"/>
            </a:spcBef>
            <a:spcAft>
              <a:spcPct val="15000"/>
            </a:spcAft>
            <a:buChar char="•"/>
          </a:pPr>
          <a:r>
            <a:rPr lang="en-US" sz="1600" kern="1200" dirty="0"/>
            <a:t>Signature programs- what staff, materials, etc. are dedicated to supporting our signature program?</a:t>
          </a:r>
          <a:r>
            <a:rPr lang="en-US" sz="1600" kern="1200" dirty="0">
              <a:latin typeface="Arial Black"/>
            </a:rPr>
            <a:t> </a:t>
          </a:r>
          <a:endParaRPr lang="en-US" sz="1600" kern="1200" dirty="0"/>
        </a:p>
        <a:p>
          <a:pPr marL="171450" lvl="1" indent="-171450" algn="l" defTabSz="711200">
            <a:lnSpc>
              <a:spcPct val="90000"/>
            </a:lnSpc>
            <a:spcBef>
              <a:spcPct val="0"/>
            </a:spcBef>
            <a:spcAft>
              <a:spcPct val="15000"/>
            </a:spcAft>
            <a:buChar char="•"/>
          </a:pPr>
          <a:r>
            <a:rPr lang="en-US" sz="1600" kern="1200" dirty="0"/>
            <a:t>Are there positions our school will share with another school, e.g.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Arial Black"/>
            </a:rPr>
            <a:t> </a:t>
          </a:r>
          <a:r>
            <a:rPr lang="en-US" sz="2600" kern="1200" dirty="0"/>
            <a:t>How are district and cluster priorities reflected in our budget?</a:t>
          </a:r>
          <a:r>
            <a:rPr lang="en-US" sz="2600" kern="1200" dirty="0">
              <a:latin typeface="Arial Black"/>
            </a:rPr>
            <a:t> </a:t>
          </a:r>
          <a:endParaRPr lang="en-US" sz="2600" kern="1200" dirty="0"/>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902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b6f0c5ded8_1_508:notes"/>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a:extLst>
            <a:ext uri="{FF2B5EF4-FFF2-40B4-BE49-F238E27FC236}">
              <a16:creationId xmlns:a16="http://schemas.microsoft.com/office/drawing/2014/main" id="{D0501EA5-E7DC-755A-E739-8E41B78965D4}"/>
            </a:ext>
          </a:extLst>
        </p:cNvPr>
        <p:cNvGrpSpPr/>
        <p:nvPr/>
      </p:nvGrpSpPr>
      <p:grpSpPr>
        <a:xfrm>
          <a:off x="0" y="0"/>
          <a:ext cx="0" cy="0"/>
          <a:chOff x="0" y="0"/>
          <a:chExt cx="0" cy="0"/>
        </a:xfrm>
      </p:grpSpPr>
      <p:sp>
        <p:nvSpPr>
          <p:cNvPr id="185" name="Google Shape;185;g2b6f0c5ded8_1_508:notes">
            <a:extLst>
              <a:ext uri="{FF2B5EF4-FFF2-40B4-BE49-F238E27FC236}">
                <a16:creationId xmlns:a16="http://schemas.microsoft.com/office/drawing/2014/main" id="{2466DB34-A976-58C7-3EB1-10EF99037962}"/>
              </a:ext>
            </a:extLst>
          </p:cNvPr>
          <p:cNvSpPr>
            <a:spLocks noGrp="1" noRot="1" noChangeAspect="1"/>
          </p:cNvSpPr>
          <p:nvPr>
            <p:ph type="sldImg" idx="2"/>
          </p:nvPr>
        </p:nvSpPr>
        <p:spPr>
          <a:xfrm>
            <a:off x="750888" y="1182688"/>
            <a:ext cx="5676900" cy="3194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b6f0c5ded8_1_508:notes">
            <a:extLst>
              <a:ext uri="{FF2B5EF4-FFF2-40B4-BE49-F238E27FC236}">
                <a16:creationId xmlns:a16="http://schemas.microsoft.com/office/drawing/2014/main" id="{E28ACA64-26AA-9081-8018-D9395CB2F660}"/>
              </a:ext>
            </a:extLst>
          </p:cNvPr>
          <p:cNvSpPr txBox="1">
            <a:spLocks noGrp="1"/>
          </p:cNvSpPr>
          <p:nvPr>
            <p:ph type="body" idx="1"/>
          </p:nvPr>
        </p:nvSpPr>
        <p:spPr>
          <a:xfrm>
            <a:off x="717917" y="4554671"/>
            <a:ext cx="5743335" cy="3726705"/>
          </a:xfrm>
          <a:prstGeom prst="rect">
            <a:avLst/>
          </a:prstGeom>
        </p:spPr>
        <p:txBody>
          <a:bodyPr spcFirstLastPara="1" wrap="square" lIns="95081" tIns="47527" rIns="95081" bIns="47527" anchor="t" anchorCtr="0">
            <a:noAutofit/>
          </a:bodyPr>
          <a:lstStyle/>
          <a:p>
            <a:endParaRPr/>
          </a:p>
        </p:txBody>
      </p:sp>
      <p:sp>
        <p:nvSpPr>
          <p:cNvPr id="187" name="Google Shape;187;g2b6f0c5ded8_1_508:notes">
            <a:extLst>
              <a:ext uri="{FF2B5EF4-FFF2-40B4-BE49-F238E27FC236}">
                <a16:creationId xmlns:a16="http://schemas.microsoft.com/office/drawing/2014/main" id="{266E1411-0325-7149-7388-621137D75F55}"/>
              </a:ext>
            </a:extLst>
          </p:cNvPr>
          <p:cNvSpPr txBox="1">
            <a:spLocks noGrp="1"/>
          </p:cNvSpPr>
          <p:nvPr>
            <p:ph type="sldNum" idx="12"/>
          </p:nvPr>
        </p:nvSpPr>
        <p:spPr>
          <a:xfrm>
            <a:off x="4066535" y="8989396"/>
            <a:ext cx="3110973" cy="474765"/>
          </a:xfrm>
          <a:prstGeom prst="rect">
            <a:avLst/>
          </a:prstGeom>
        </p:spPr>
        <p:txBody>
          <a:bodyPr spcFirstLastPara="1" wrap="square" lIns="95081" tIns="47527" rIns="95081" bIns="47527" anchor="b" anchorCtr="0">
            <a:noAutofit/>
          </a:bodyPr>
          <a:lstStyle/>
          <a:p>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31774" rtl="0" eaLnBrk="1" fontAlgn="auto" latinLnBrk="0" hangingPunct="1">
                <a:lnSpc>
                  <a:spcPct val="100000"/>
                </a:lnSpc>
                <a:spcBef>
                  <a:spcPts val="0"/>
                </a:spcBef>
                <a:spcAft>
                  <a:spcPts val="0"/>
                </a:spcAft>
                <a:buClr>
                  <a:srgbClr val="000000"/>
                </a:buClr>
                <a:buSzPts val="1200"/>
                <a:buFontTx/>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5650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13788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85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For the next few slides, I will show you how I have allocated the budget to support our strategic priorities. </a:t>
            </a:r>
          </a:p>
          <a:p>
            <a:pPr defTabSz="925190">
              <a:defRPr/>
            </a:pPr>
            <a:endParaRPr lang="en-US" dirty="0"/>
          </a:p>
          <a:p>
            <a:pPr defTabSz="925190">
              <a:defRPr/>
            </a:pPr>
            <a:r>
              <a:rPr lang="en-US" dirty="0"/>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327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dirty="0"/>
              <a:t>Look at the table to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139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720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747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22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238822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384799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967936136"/>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684880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196652"/>
      </p:ext>
    </p:extLst>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762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40649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6069267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5291570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277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1032586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28828292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4983223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6923246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9706310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01050474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89516410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20129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915469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28179384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7626849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8358367"/>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77428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140766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847151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605688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452841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403572"/>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510272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042158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325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2388431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391728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944991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61787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8925945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084673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09144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04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3890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72816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7"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7" y="4527449"/>
            <a:ext cx="8463620" cy="860399"/>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3/13/2024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8079049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79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79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19" y="2160983"/>
            <a:ext cx="4120895" cy="5762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19" y="2737247"/>
            <a:ext cx="4120895" cy="33041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3/13/2024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025871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799" y="1498605"/>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1" y="514926"/>
            <a:ext cx="4514716" cy="552643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799" y="2777068"/>
            <a:ext cx="3720243" cy="2584448"/>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3/13/2024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500318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0" y="4800601"/>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0"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0" y="5367337"/>
            <a:ext cx="8463617" cy="67402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3/13/2024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4789211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1" y="609601"/>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1" y="4470401"/>
            <a:ext cx="8463617"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3/13/2024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59792039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7" y="4470401"/>
            <a:ext cx="8463620" cy="1570961"/>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3/13/2024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83" name="Google Shape;83;p9"/>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1196871850"/>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7" y="1931989"/>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3/13/2024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9994194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0" y="609601"/>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3/13/2024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4" y="790377"/>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
        <p:nvSpPr>
          <p:cNvPr id="96" name="Google Shape;96;p11"/>
          <p:cNvSpPr txBox="1"/>
          <p:nvPr/>
        </p:nvSpPr>
        <p:spPr>
          <a:xfrm>
            <a:off x="8996933" y="2886556"/>
            <a:ext cx="60975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8000" b="0" i="0" u="none" strike="noStrike" cap="none">
                <a:solidFill>
                  <a:srgbClr val="9CC2E5"/>
                </a:solidFill>
                <a:latin typeface="Arial"/>
                <a:ea typeface="Arial"/>
                <a:cs typeface="Arial"/>
                <a:sym typeface="Arial"/>
              </a:rPr>
              <a:t>”</a:t>
            </a:r>
            <a:endParaRPr sz="1800"/>
          </a:p>
        </p:txBody>
      </p:sp>
    </p:spTree>
    <p:extLst>
      <p:ext uri="{BB962C8B-B14F-4D97-AF65-F5344CB8AC3E}">
        <p14:creationId xmlns:p14="http://schemas.microsoft.com/office/powerpoint/2010/main" val="3646373307"/>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0" y="609601"/>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7" y="4013201"/>
            <a:ext cx="8463620" cy="514247"/>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7" y="4527448"/>
            <a:ext cx="8463620" cy="1513914"/>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3/13/2024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195217677"/>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2" y="-130833"/>
            <a:ext cx="3880773" cy="8463617"/>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3/13/2024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2401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4"/>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800" b="0" i="0" u="none" strike="noStrike" cap="none">
                <a:solidFill>
                  <a:schemeClr val="dk2"/>
                </a:solidFill>
              </a:defRPr>
            </a:lvl2pPr>
            <a:lvl3pPr marR="0" lvl="2" algn="l">
              <a:spcBef>
                <a:spcPts val="0"/>
              </a:spcBef>
              <a:spcAft>
                <a:spcPts val="0"/>
              </a:spcAft>
              <a:buClr>
                <a:schemeClr val="dk2"/>
              </a:buClr>
              <a:buSzPts val="1800"/>
              <a:buNone/>
              <a:defRPr sz="1800" b="0" i="0" u="none" strike="noStrike" cap="none">
                <a:solidFill>
                  <a:schemeClr val="dk2"/>
                </a:solidFill>
              </a:defRPr>
            </a:lvl3pPr>
            <a:lvl4pPr marR="0" lvl="3" algn="l">
              <a:spcBef>
                <a:spcPts val="0"/>
              </a:spcBef>
              <a:spcAft>
                <a:spcPts val="0"/>
              </a:spcAft>
              <a:buClr>
                <a:schemeClr val="dk2"/>
              </a:buClr>
              <a:buSzPts val="1800"/>
              <a:buNone/>
              <a:defRPr sz="1800" b="0" i="0" u="none" strike="noStrike" cap="none">
                <a:solidFill>
                  <a:schemeClr val="dk2"/>
                </a:solidFill>
              </a:defRPr>
            </a:lvl4pPr>
            <a:lvl5pPr marR="0" lvl="4" algn="l">
              <a:spcBef>
                <a:spcPts val="0"/>
              </a:spcBef>
              <a:spcAft>
                <a:spcPts val="0"/>
              </a:spcAft>
              <a:buClr>
                <a:schemeClr val="dk2"/>
              </a:buClr>
              <a:buSzPts val="1800"/>
              <a:buNone/>
              <a:defRPr sz="1800" b="0" i="0" u="none" strike="noStrike" cap="none">
                <a:solidFill>
                  <a:schemeClr val="dk2"/>
                </a:solidFill>
              </a:defRPr>
            </a:lvl5pPr>
            <a:lvl6pPr marR="0" lvl="5" algn="l">
              <a:spcBef>
                <a:spcPts val="0"/>
              </a:spcBef>
              <a:spcAft>
                <a:spcPts val="0"/>
              </a:spcAft>
              <a:buClr>
                <a:schemeClr val="dk2"/>
              </a:buClr>
              <a:buSzPts val="1800"/>
              <a:buNone/>
              <a:defRPr sz="1800" b="0" i="0" u="none" strike="noStrike" cap="none">
                <a:solidFill>
                  <a:schemeClr val="dk2"/>
                </a:solidFill>
              </a:defRPr>
            </a:lvl6pPr>
            <a:lvl7pPr marR="0" lvl="6" algn="l">
              <a:spcBef>
                <a:spcPts val="0"/>
              </a:spcBef>
              <a:spcAft>
                <a:spcPts val="0"/>
              </a:spcAft>
              <a:buClr>
                <a:schemeClr val="dk2"/>
              </a:buClr>
              <a:buSzPts val="1800"/>
              <a:buNone/>
              <a:defRPr sz="1800" b="0" i="0" u="none" strike="noStrike" cap="none">
                <a:solidFill>
                  <a:schemeClr val="dk2"/>
                </a:solidFill>
              </a:defRPr>
            </a:lvl7pPr>
            <a:lvl8pPr marR="0" lvl="7" algn="l">
              <a:spcBef>
                <a:spcPts val="0"/>
              </a:spcBef>
              <a:spcAft>
                <a:spcPts val="0"/>
              </a:spcAft>
              <a:buClr>
                <a:schemeClr val="dk2"/>
              </a:buClr>
              <a:buSzPts val="1800"/>
              <a:buNone/>
              <a:defRPr sz="1800" b="0" i="0" u="none" strike="noStrike" cap="none">
                <a:solidFill>
                  <a:schemeClr val="dk2"/>
                </a:solidFill>
              </a:defRPr>
            </a:lvl8pPr>
            <a:lvl9pPr marR="0" lvl="8" algn="l">
              <a:spcBef>
                <a:spcPts val="0"/>
              </a:spcBef>
              <a:spcAft>
                <a:spcPts val="0"/>
              </a:spcAft>
              <a:buClr>
                <a:schemeClr val="dk2"/>
              </a:buClr>
              <a:buSzPts val="1800"/>
              <a:buNone/>
              <a:defRPr sz="180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457200" marR="0" lvl="0" indent="-320038"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3/13/2024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3"/>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78485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6" y="878675"/>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3/13/2024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90819"/>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3/13/2024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85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440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329382"/>
      </p:ext>
    </p:extLst>
  </p:cSld>
  <p:clrMapOvr>
    <a:masterClrMapping/>
  </p:clrMapOvr>
  <p:transition spd="slow">
    <p:check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
        <p:cNvGrpSpPr/>
        <p:nvPr/>
      </p:nvGrpSpPr>
      <p:grpSpPr>
        <a:xfrm>
          <a:off x="0" y="0"/>
          <a:ext cx="0" cy="0"/>
          <a:chOff x="0" y="0"/>
          <a:chExt cx="0" cy="0"/>
        </a:xfrm>
      </p:grpSpPr>
      <p:sp>
        <p:nvSpPr>
          <p:cNvPr id="14" name="Google Shape;14;g2658efcf582_0_302"/>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15" name="Google Shape;15;g2658efcf582_0_302"/>
          <p:cNvSpPr>
            <a:spLocks noGrp="1"/>
          </p:cNvSpPr>
          <p:nvPr>
            <p:ph type="pic" idx="2"/>
          </p:nvPr>
        </p:nvSpPr>
        <p:spPr>
          <a:xfrm>
            <a:off x="5183188" y="987426"/>
            <a:ext cx="6172200" cy="4873800"/>
          </a:xfrm>
          <a:prstGeom prst="rect">
            <a:avLst/>
          </a:prstGeom>
          <a:noFill/>
          <a:ln>
            <a:noFill/>
          </a:ln>
        </p:spPr>
      </p:sp>
      <p:sp>
        <p:nvSpPr>
          <p:cNvPr id="16" name="Google Shape;16;g2658efcf582_0_302"/>
          <p:cNvSpPr txBox="1">
            <a:spLocks noGrp="1"/>
          </p:cNvSpPr>
          <p:nvPr>
            <p:ph type="body" idx="1"/>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 name="Google Shape;17;g2658efcf582_0_302"/>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9797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g2658efcf582_0_298"/>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0" name="Google Shape;20;g2658efcf582_0_298"/>
          <p:cNvSpPr txBox="1">
            <a:spLocks noGrp="1"/>
          </p:cNvSpPr>
          <p:nvPr>
            <p:ph type="body" idx="1"/>
          </p:nvPr>
        </p:nvSpPr>
        <p:spPr>
          <a:xfrm>
            <a:off x="838200" y="1825625"/>
            <a:ext cx="10515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1" name="Google Shape;21;g2658efcf582_0_29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01003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2"/>
        <p:cNvGrpSpPr/>
        <p:nvPr/>
      </p:nvGrpSpPr>
      <p:grpSpPr>
        <a:xfrm>
          <a:off x="0" y="0"/>
          <a:ext cx="0" cy="0"/>
          <a:chOff x="0" y="0"/>
          <a:chExt cx="0" cy="0"/>
        </a:xfrm>
      </p:grpSpPr>
      <p:sp>
        <p:nvSpPr>
          <p:cNvPr id="23" name="Google Shape;23;g2658efcf582_0_307"/>
          <p:cNvSpPr txBox="1">
            <a:spLocks noGrp="1"/>
          </p:cNvSpPr>
          <p:nvPr>
            <p:ph type="title"/>
          </p:nvPr>
        </p:nvSpPr>
        <p:spPr>
          <a:xfrm>
            <a:off x="839788"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24" name="Google Shape;24;g2658efcf582_0_307"/>
          <p:cNvSpPr txBox="1">
            <a:spLocks noGrp="1"/>
          </p:cNvSpPr>
          <p:nvPr>
            <p:ph type="body" idx="1"/>
          </p:nvPr>
        </p:nvSpPr>
        <p:spPr>
          <a:xfrm>
            <a:off x="839790" y="1681163"/>
            <a:ext cx="51579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5" name="Google Shape;25;g2658efcf582_0_307"/>
          <p:cNvSpPr txBox="1">
            <a:spLocks noGrp="1"/>
          </p:cNvSpPr>
          <p:nvPr>
            <p:ph type="body" idx="2"/>
          </p:nvPr>
        </p:nvSpPr>
        <p:spPr>
          <a:xfrm>
            <a:off x="839790" y="2505075"/>
            <a:ext cx="51579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6" name="Google Shape;26;g2658efcf582_0_307"/>
          <p:cNvSpPr txBox="1">
            <a:spLocks noGrp="1"/>
          </p:cNvSpPr>
          <p:nvPr>
            <p:ph type="body" idx="3"/>
          </p:nvPr>
        </p:nvSpPr>
        <p:spPr>
          <a:xfrm>
            <a:off x="6172200" y="1681163"/>
            <a:ext cx="5183400" cy="824100"/>
          </a:xfrm>
          <a:prstGeom prst="rect">
            <a:avLst/>
          </a:prstGeom>
          <a:noFill/>
          <a:ln>
            <a:noFill/>
          </a:ln>
        </p:spPr>
        <p:txBody>
          <a:bodyPr spcFirstLastPara="1" wrap="square" lIns="111750" tIns="55850" rIns="111750" bIns="55850" anchor="b"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2500"/>
              <a:buFont typeface="Arial"/>
              <a:buNone/>
              <a:defRPr sz="2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2200"/>
              <a:buFont typeface="Arial"/>
              <a:buNone/>
              <a:defRPr sz="2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9pPr>
          </a:lstStyle>
          <a:p>
            <a:endParaRPr/>
          </a:p>
        </p:txBody>
      </p:sp>
      <p:sp>
        <p:nvSpPr>
          <p:cNvPr id="27" name="Google Shape;27;g2658efcf582_0_307"/>
          <p:cNvSpPr txBox="1">
            <a:spLocks noGrp="1"/>
          </p:cNvSpPr>
          <p:nvPr>
            <p:ph type="body" idx="4"/>
          </p:nvPr>
        </p:nvSpPr>
        <p:spPr>
          <a:xfrm>
            <a:off x="6172200" y="2505075"/>
            <a:ext cx="5183400" cy="3684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28" name="Google Shape;28;g2658efcf582_0_307"/>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41609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9"/>
        <p:cNvGrpSpPr/>
        <p:nvPr/>
      </p:nvGrpSpPr>
      <p:grpSpPr>
        <a:xfrm>
          <a:off x="0" y="0"/>
          <a:ext cx="0" cy="0"/>
          <a:chOff x="0" y="0"/>
          <a:chExt cx="0" cy="0"/>
        </a:xfrm>
      </p:grpSpPr>
      <p:sp>
        <p:nvSpPr>
          <p:cNvPr id="30" name="Google Shape;30;g2658efcf582_0_314"/>
          <p:cNvSpPr txBox="1">
            <a:spLocks noGrp="1"/>
          </p:cNvSpPr>
          <p:nvPr>
            <p:ph type="ctrTitle"/>
          </p:nvPr>
        </p:nvSpPr>
        <p:spPr>
          <a:xfrm>
            <a:off x="914400" y="1122363"/>
            <a:ext cx="10363200" cy="2387400"/>
          </a:xfrm>
          <a:prstGeom prst="rect">
            <a:avLst/>
          </a:prstGeom>
          <a:noFill/>
          <a:ln>
            <a:noFill/>
          </a:ln>
        </p:spPr>
        <p:txBody>
          <a:bodyPr spcFirstLastPara="1" wrap="square" lIns="111750" tIns="55850" rIns="111750" bIns="55850" anchor="b" anchorCtr="0">
            <a:noAutofit/>
          </a:bodyPr>
          <a:lstStyle>
            <a:lvl1pPr marR="0" lvl="0" algn="ctr"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31" name="Google Shape;31;g2658efcf582_0_314"/>
          <p:cNvSpPr txBox="1">
            <a:spLocks noGrp="1"/>
          </p:cNvSpPr>
          <p:nvPr>
            <p:ph type="subTitle" idx="1"/>
          </p:nvPr>
        </p:nvSpPr>
        <p:spPr>
          <a:xfrm>
            <a:off x="1524000" y="3602038"/>
            <a:ext cx="9144000" cy="1655700"/>
          </a:xfrm>
          <a:prstGeom prst="rect">
            <a:avLst/>
          </a:prstGeom>
          <a:noFill/>
          <a:ln>
            <a:noFill/>
          </a:ln>
        </p:spPr>
        <p:txBody>
          <a:bodyPr spcFirstLastPara="1" wrap="square" lIns="111750" tIns="55850" rIns="111750" bIns="55850" anchor="t" anchorCtr="0">
            <a:noAutofit/>
          </a:bodyPr>
          <a:lstStyle>
            <a:lvl1pPr marR="0" lvl="0" algn="ctr"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ctr" rtl="0">
              <a:lnSpc>
                <a:spcPct val="90000"/>
              </a:lnSpc>
              <a:spcBef>
                <a:spcPts val="600"/>
              </a:spcBef>
              <a:spcAft>
                <a:spcPts val="0"/>
              </a:spcAft>
              <a:buClr>
                <a:schemeClr val="dk1"/>
              </a:buClr>
              <a:buSzPts val="2500"/>
              <a:buFont typeface="Arial"/>
              <a:buNone/>
              <a:defRPr sz="2500" b="0" i="0" u="none" strike="noStrike" cap="none">
                <a:solidFill>
                  <a:schemeClr val="dk1"/>
                </a:solidFill>
                <a:latin typeface="Calibri"/>
                <a:ea typeface="Calibri"/>
                <a:cs typeface="Calibri"/>
                <a:sym typeface="Calibri"/>
              </a:defRPr>
            </a:lvl2pPr>
            <a:lvl3pPr marR="0" lvl="2" algn="ctr" rtl="0">
              <a:lnSpc>
                <a:spcPct val="90000"/>
              </a:lnSpc>
              <a:spcBef>
                <a:spcPts val="6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ctr" rtl="0">
              <a:lnSpc>
                <a:spcPct val="90000"/>
              </a:lnSpc>
              <a:spcBef>
                <a:spcPts val="6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 name="Google Shape;32;g2658efcf582_0_31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09171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3"/>
        <p:cNvGrpSpPr/>
        <p:nvPr/>
      </p:nvGrpSpPr>
      <p:grpSpPr>
        <a:xfrm>
          <a:off x="0" y="0"/>
          <a:ext cx="0" cy="0"/>
          <a:chOff x="0" y="0"/>
          <a:chExt cx="0" cy="0"/>
        </a:xfrm>
      </p:grpSpPr>
      <p:sp>
        <p:nvSpPr>
          <p:cNvPr id="34" name="Google Shape;34;g2658efcf582_0_318"/>
          <p:cNvSpPr txBox="1">
            <a:spLocks noGrp="1"/>
          </p:cNvSpPr>
          <p:nvPr>
            <p:ph type="body" idx="1"/>
          </p:nvPr>
        </p:nvSpPr>
        <p:spPr>
          <a:xfrm>
            <a:off x="603250" y="2460422"/>
            <a:ext cx="10985700" cy="1937100"/>
          </a:xfrm>
          <a:prstGeom prst="rect">
            <a:avLst/>
          </a:prstGeom>
          <a:noFill/>
          <a:ln>
            <a:noFill/>
          </a:ln>
        </p:spPr>
        <p:txBody>
          <a:bodyPr spcFirstLastPara="1" wrap="square" lIns="62100" tIns="62100" rIns="62100" bIns="62100" anchor="ctr" anchorCtr="0">
            <a:normAutofit/>
          </a:bodyPr>
          <a:lstStyle>
            <a:lvl1pPr marL="457200" marR="0" lvl="0"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80000"/>
              </a:lnSpc>
              <a:spcBef>
                <a:spcPts val="0"/>
              </a:spcBef>
              <a:spcAft>
                <a:spcPts val="0"/>
              </a:spcAft>
              <a:buClr>
                <a:srgbClr val="000000"/>
              </a:buClr>
              <a:buSzPts val="14200"/>
              <a:buFont typeface="Helvetica Neue"/>
              <a:buNone/>
              <a:defRPr sz="5300" b="0" i="0" u="none" strike="noStrike" cap="none">
                <a:solidFill>
                  <a:srgbClr val="000000"/>
                </a:solidFill>
                <a:latin typeface="Helvetica Neue"/>
                <a:ea typeface="Helvetica Neue"/>
                <a:cs typeface="Helvetica Neue"/>
                <a:sym typeface="Helvetica Neue"/>
              </a:defRPr>
            </a:lvl5pPr>
            <a:lvl6pPr marL="2743200" marR="0" lvl="5"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6pPr>
            <a:lvl7pPr marL="3200400" marR="0" lvl="6"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7pPr>
            <a:lvl8pPr marL="3657600" marR="0" lvl="7"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8pPr>
            <a:lvl9pPr marL="4114800" marR="0" lvl="8" indent="-400050" algn="l" rtl="0">
              <a:lnSpc>
                <a:spcPct val="90000"/>
              </a:lnSpc>
              <a:spcBef>
                <a:spcPts val="2100"/>
              </a:spcBef>
              <a:spcAft>
                <a:spcPts val="0"/>
              </a:spcAft>
              <a:buClr>
                <a:srgbClr val="000000"/>
              </a:buClr>
              <a:buSzPts val="2700"/>
              <a:buFont typeface="Arial"/>
              <a:buChar char="•"/>
              <a:defRPr sz="1700" b="0" i="0" u="none" strike="noStrike" cap="none">
                <a:solidFill>
                  <a:srgbClr val="000000"/>
                </a:solidFill>
                <a:latin typeface="Arial"/>
                <a:ea typeface="Arial"/>
                <a:cs typeface="Arial"/>
                <a:sym typeface="Arial"/>
              </a:defRPr>
            </a:lvl9pPr>
          </a:lstStyle>
          <a:p>
            <a:endParaRPr/>
          </a:p>
        </p:txBody>
      </p:sp>
      <p:sp>
        <p:nvSpPr>
          <p:cNvPr id="35" name="Google Shape;35;g2658efcf582_0_318"/>
          <p:cNvSpPr txBox="1">
            <a:spLocks noGrp="1"/>
          </p:cNvSpPr>
          <p:nvPr>
            <p:ph type="sldNum" idx="12"/>
          </p:nvPr>
        </p:nvSpPr>
        <p:spPr>
          <a:xfrm>
            <a:off x="6000751" y="6313584"/>
            <a:ext cx="184500" cy="264000"/>
          </a:xfrm>
          <a:prstGeom prst="rect">
            <a:avLst/>
          </a:prstGeom>
          <a:noFill/>
          <a:ln>
            <a:noFill/>
          </a:ln>
        </p:spPr>
        <p:txBody>
          <a:bodyPr spcFirstLastPara="1" wrap="square" lIns="62100" tIns="62100" rIns="62100" bIns="62100" anchor="b" anchorCtr="0">
            <a:spAutoFit/>
          </a:bodyPr>
          <a:lstStyle>
            <a:lvl1pPr marL="0" marR="0" lvl="0"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200"/>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705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g2658efcf582_0_32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8577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38"/>
        <p:cNvGrpSpPr/>
        <p:nvPr/>
      </p:nvGrpSpPr>
      <p:grpSpPr>
        <a:xfrm>
          <a:off x="0" y="0"/>
          <a:ext cx="0" cy="0"/>
          <a:chOff x="0" y="0"/>
          <a:chExt cx="0" cy="0"/>
        </a:xfrm>
      </p:grpSpPr>
      <p:sp>
        <p:nvSpPr>
          <p:cNvPr id="39" name="Google Shape;39;g2658efcf582_0_323"/>
          <p:cNvSpPr txBox="1">
            <a:spLocks noGrp="1"/>
          </p:cNvSpPr>
          <p:nvPr>
            <p:ph type="title"/>
          </p:nvPr>
        </p:nvSpPr>
        <p:spPr>
          <a:xfrm>
            <a:off x="3336727" y="2558355"/>
            <a:ext cx="5518500" cy="1741500"/>
          </a:xfrm>
          <a:prstGeom prst="rect">
            <a:avLst/>
          </a:prstGeom>
          <a:noFill/>
          <a:ln>
            <a:noFill/>
          </a:ln>
        </p:spPr>
        <p:txBody>
          <a:bodyPr spcFirstLastPara="1" wrap="square" lIns="26800" tIns="26800" rIns="26800" bIns="26800" anchor="ctr" anchorCtr="0">
            <a:normAutofit/>
          </a:bodyPr>
          <a:lstStyle>
            <a:lvl1pPr marR="0" lvl="0" algn="l" rtl="0">
              <a:lnSpc>
                <a:spcPct val="80000"/>
              </a:lnSpc>
              <a:spcBef>
                <a:spcPts val="0"/>
              </a:spcBef>
              <a:spcAft>
                <a:spcPts val="0"/>
              </a:spcAft>
              <a:buClr>
                <a:srgbClr val="FFFFFF"/>
              </a:buClr>
              <a:buSzPts val="5400"/>
              <a:buFont typeface="Helvetica Neue Light"/>
              <a:buChar char="●"/>
              <a:defRPr sz="5400" b="0" i="0" u="none" strike="noStrike" cap="none">
                <a:solidFill>
                  <a:srgbClr val="000000"/>
                </a:solidFill>
                <a:latin typeface="Helvetica Neue Light"/>
                <a:ea typeface="Helvetica Neue Light"/>
                <a:cs typeface="Helvetica Neue Light"/>
                <a:sym typeface="Helvetica Neue Light"/>
              </a:defRPr>
            </a:lvl1pPr>
            <a:lvl2pPr marR="0" lvl="1"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2pPr>
            <a:lvl3pPr marR="0" lvl="2"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3pPr>
            <a:lvl4pPr marR="0" lvl="3"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4pPr>
            <a:lvl5pPr marR="0" lvl="4"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5pPr>
            <a:lvl6pPr marR="0" lvl="5"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6pPr>
            <a:lvl7pPr marR="0" lvl="6"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7pPr>
            <a:lvl8pPr marR="0" lvl="7"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8pPr>
            <a:lvl9pPr marR="0" lvl="8" algn="l" rtl="0">
              <a:lnSpc>
                <a:spcPct val="80000"/>
              </a:lnSpc>
              <a:spcBef>
                <a:spcPts val="0"/>
              </a:spcBef>
              <a:spcAft>
                <a:spcPts val="0"/>
              </a:spcAft>
              <a:buClr>
                <a:srgbClr val="FFFFFF"/>
              </a:buClr>
              <a:buSzPts val="900"/>
              <a:buFont typeface="Arial"/>
              <a:buChar char="■"/>
              <a:defRPr sz="700" b="0" i="0" u="none" strike="noStrike" cap="none">
                <a:solidFill>
                  <a:srgbClr val="000000"/>
                </a:solidFill>
                <a:latin typeface="Arial"/>
                <a:ea typeface="Arial"/>
                <a:cs typeface="Arial"/>
                <a:sym typeface="Arial"/>
              </a:defRPr>
            </a:lvl9pPr>
          </a:lstStyle>
          <a:p>
            <a:endParaRPr/>
          </a:p>
        </p:txBody>
      </p:sp>
      <p:sp>
        <p:nvSpPr>
          <p:cNvPr id="40" name="Google Shape;40;g2658efcf582_0_323"/>
          <p:cNvSpPr txBox="1">
            <a:spLocks noGrp="1"/>
          </p:cNvSpPr>
          <p:nvPr>
            <p:ph type="sldNum" idx="12"/>
          </p:nvPr>
        </p:nvSpPr>
        <p:spPr>
          <a:xfrm>
            <a:off x="5985014" y="5739557"/>
            <a:ext cx="215400" cy="223500"/>
          </a:xfrm>
          <a:prstGeom prst="rect">
            <a:avLst/>
          </a:prstGeom>
          <a:noFill/>
          <a:ln>
            <a:noFill/>
          </a:ln>
        </p:spPr>
        <p:txBody>
          <a:bodyPr spcFirstLastPara="1" wrap="square" lIns="26800" tIns="26800" rIns="26800" bIns="26800" anchor="t" anchorCtr="0">
            <a:spAutoFit/>
          </a:bodyPr>
          <a:lstStyle>
            <a:lvl1pPr marL="0" marR="0" lvl="0"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FFFFFF"/>
              </a:buClr>
              <a:buSzPts val="1100"/>
              <a:buFont typeface="Helvetica Neue Light"/>
              <a:buNone/>
              <a:defRPr sz="11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700">
              <a:latin typeface="Arial"/>
              <a:ea typeface="Arial"/>
              <a:cs typeface="Arial"/>
              <a:sym typeface="Arial"/>
            </a:endParaRPr>
          </a:p>
        </p:txBody>
      </p:sp>
    </p:spTree>
    <p:extLst>
      <p:ext uri="{BB962C8B-B14F-4D97-AF65-F5344CB8AC3E}">
        <p14:creationId xmlns:p14="http://schemas.microsoft.com/office/powerpoint/2010/main" val="6528909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g2658efcf582_0_326"/>
          <p:cNvSpPr txBox="1">
            <a:spLocks noGrp="1"/>
          </p:cNvSpPr>
          <p:nvPr>
            <p:ph type="title"/>
          </p:nvPr>
        </p:nvSpPr>
        <p:spPr>
          <a:xfrm>
            <a:off x="831850" y="1709739"/>
            <a:ext cx="10515600" cy="28527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7400"/>
              <a:buFont typeface="Calibri"/>
              <a:buNone/>
              <a:defRPr sz="7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3" name="Google Shape;43;g2658efcf582_0_326"/>
          <p:cNvSpPr txBox="1">
            <a:spLocks noGrp="1"/>
          </p:cNvSpPr>
          <p:nvPr>
            <p:ph type="body" idx="1"/>
          </p:nvPr>
        </p:nvSpPr>
        <p:spPr>
          <a:xfrm>
            <a:off x="831850" y="4589464"/>
            <a:ext cx="10515600" cy="15003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rgbClr val="888888"/>
              </a:buClr>
              <a:buSzPts val="2500"/>
              <a:buFont typeface="Arial"/>
              <a:buNone/>
              <a:defRPr sz="2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600"/>
              </a:spcBef>
              <a:spcAft>
                <a:spcPts val="0"/>
              </a:spcAft>
              <a:buClr>
                <a:srgbClr val="888888"/>
              </a:buClr>
              <a:buSzPts val="2200"/>
              <a:buFont typeface="Arial"/>
              <a:buNone/>
              <a:defRPr sz="22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6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4" name="Google Shape;44;g2658efcf582_0_326"/>
          <p:cNvSpPr txBox="1"/>
          <p:nvPr/>
        </p:nvSpPr>
        <p:spPr>
          <a:xfrm rot="-1349799">
            <a:off x="2143189" y="1545243"/>
            <a:ext cx="7855380" cy="2945084"/>
          </a:xfrm>
          <a:prstGeom prst="rect">
            <a:avLst/>
          </a:prstGeom>
          <a:noFill/>
          <a:ln>
            <a:noFill/>
          </a:ln>
        </p:spPr>
        <p:txBody>
          <a:bodyPr spcFirstLastPara="1" wrap="square" lIns="111750" tIns="55850" rIns="111750" bIns="55850" anchor="t" anchorCtr="0">
            <a:spAutoFit/>
          </a:bodyPr>
          <a:lstStyle/>
          <a:p>
            <a:pPr marL="0" marR="0" lvl="0" indent="0" algn="l" rtl="0">
              <a:lnSpc>
                <a:spcPct val="100000"/>
              </a:lnSpc>
              <a:spcBef>
                <a:spcPts val="0"/>
              </a:spcBef>
              <a:spcAft>
                <a:spcPts val="0"/>
              </a:spcAft>
              <a:buClr>
                <a:srgbClr val="000000"/>
              </a:buClr>
              <a:buSzPts val="18400"/>
              <a:buFont typeface="Arial"/>
              <a:buNone/>
            </a:pPr>
            <a:r>
              <a:rPr lang="en-US" sz="18400" b="0" i="0" u="none" strike="noStrike" cap="none">
                <a:solidFill>
                  <a:srgbClr val="F2F2F2"/>
                </a:solidFill>
                <a:latin typeface="Calibri"/>
                <a:ea typeface="Calibri"/>
                <a:cs typeface="Calibri"/>
                <a:sym typeface="Calibri"/>
              </a:rPr>
              <a:t>DRAFT</a:t>
            </a:r>
            <a:endParaRPr sz="1700" b="0" i="0" u="none" strike="noStrike" cap="none">
              <a:solidFill>
                <a:srgbClr val="000000"/>
              </a:solidFill>
              <a:latin typeface="Arial"/>
              <a:ea typeface="Arial"/>
              <a:cs typeface="Arial"/>
              <a:sym typeface="Arial"/>
            </a:endParaRPr>
          </a:p>
        </p:txBody>
      </p:sp>
      <p:sp>
        <p:nvSpPr>
          <p:cNvPr id="45" name="Google Shape;45;g2658efcf582_0_32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9305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6"/>
        <p:cNvGrpSpPr/>
        <p:nvPr/>
      </p:nvGrpSpPr>
      <p:grpSpPr>
        <a:xfrm>
          <a:off x="0" y="0"/>
          <a:ext cx="0" cy="0"/>
          <a:chOff x="0" y="0"/>
          <a:chExt cx="0" cy="0"/>
        </a:xfrm>
      </p:grpSpPr>
      <p:sp>
        <p:nvSpPr>
          <p:cNvPr id="47" name="Google Shape;47;g2658efcf582_0_331"/>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48" name="Google Shape;48;g2658efcf582_0_331"/>
          <p:cNvSpPr txBox="1">
            <a:spLocks noGrp="1"/>
          </p:cNvSpPr>
          <p:nvPr>
            <p:ph type="body" idx="1"/>
          </p:nvPr>
        </p:nvSpPr>
        <p:spPr>
          <a:xfrm>
            <a:off x="838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49" name="Google Shape;49;g2658efcf582_0_331"/>
          <p:cNvSpPr txBox="1">
            <a:spLocks noGrp="1"/>
          </p:cNvSpPr>
          <p:nvPr>
            <p:ph type="body" idx="2"/>
          </p:nvPr>
        </p:nvSpPr>
        <p:spPr>
          <a:xfrm>
            <a:off x="6172200" y="1825625"/>
            <a:ext cx="5181600" cy="43515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0" name="Google Shape;50;g2658efcf582_0_331"/>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4333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g2658efcf582_0_336"/>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3" name="Google Shape;53;g2658efcf582_0_336"/>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01952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g2658efcf582_0_339"/>
          <p:cNvSpPr txBox="1">
            <a:spLocks noGrp="1"/>
          </p:cNvSpPr>
          <p:nvPr>
            <p:ph type="title"/>
          </p:nvPr>
        </p:nvSpPr>
        <p:spPr>
          <a:xfrm>
            <a:off x="839788" y="457200"/>
            <a:ext cx="3932400" cy="1600200"/>
          </a:xfrm>
          <a:prstGeom prst="rect">
            <a:avLst/>
          </a:prstGeom>
          <a:noFill/>
          <a:ln>
            <a:noFill/>
          </a:ln>
        </p:spPr>
        <p:txBody>
          <a:bodyPr spcFirstLastPara="1" wrap="square" lIns="111750" tIns="55850" rIns="111750" bIns="55850" anchor="b" anchorCtr="0">
            <a:noAutofit/>
          </a:bodyPr>
          <a:lstStyle>
            <a:lvl1pPr marR="0" lvl="0" algn="l" rtl="0">
              <a:lnSpc>
                <a:spcPct val="90000"/>
              </a:lnSpc>
              <a:spcBef>
                <a:spcPts val="0"/>
              </a:spcBef>
              <a:spcAft>
                <a:spcPts val="0"/>
              </a:spcAft>
              <a:buClr>
                <a:schemeClr val="dk1"/>
              </a:buClr>
              <a:buSzPts val="3900"/>
              <a:buFont typeface="Calibri"/>
              <a:buNone/>
              <a:defRPr sz="3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56" name="Google Shape;56;g2658efcf582_0_339"/>
          <p:cNvSpPr txBox="1">
            <a:spLocks noGrp="1"/>
          </p:cNvSpPr>
          <p:nvPr>
            <p:ph type="body" idx="1"/>
          </p:nvPr>
        </p:nvSpPr>
        <p:spPr>
          <a:xfrm>
            <a:off x="5183188" y="987426"/>
            <a:ext cx="6172200" cy="4873800"/>
          </a:xfrm>
          <a:prstGeom prst="rect">
            <a:avLst/>
          </a:prstGeom>
          <a:noFill/>
          <a:ln>
            <a:noFill/>
          </a:ln>
        </p:spPr>
        <p:txBody>
          <a:bodyPr spcFirstLastPara="1" wrap="square" lIns="111750" tIns="55850" rIns="111750" bIns="55850" anchor="t" anchorCtr="0">
            <a:noAutofit/>
          </a:bodyPr>
          <a:lstStyle>
            <a:lvl1pPr marL="457200" marR="0" lvl="0" indent="-476250" algn="l" rtl="0">
              <a:lnSpc>
                <a:spcPct val="90000"/>
              </a:lnSpc>
              <a:spcBef>
                <a:spcPts val="12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1pPr>
            <a:lvl2pPr marL="914400" marR="0" lvl="1" indent="-444500" algn="l" rtl="0">
              <a:lnSpc>
                <a:spcPct val="90000"/>
              </a:lnSpc>
              <a:spcBef>
                <a:spcPts val="6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4pPr>
            <a:lvl5pPr marL="2286000" marR="0" lvl="4"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5pPr>
            <a:lvl6pPr marL="2743200" marR="0" lvl="5"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6pPr>
            <a:lvl7pPr marL="3200400" marR="0" lvl="6"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7pPr>
            <a:lvl8pPr marL="3657600" marR="0" lvl="7"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8pPr>
            <a:lvl9pPr marL="4114800" marR="0" lvl="8"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9pPr>
          </a:lstStyle>
          <a:p>
            <a:endParaRPr/>
          </a:p>
        </p:txBody>
      </p:sp>
      <p:sp>
        <p:nvSpPr>
          <p:cNvPr id="57" name="Google Shape;57;g2658efcf582_0_339"/>
          <p:cNvSpPr txBox="1">
            <a:spLocks noGrp="1"/>
          </p:cNvSpPr>
          <p:nvPr>
            <p:ph type="body" idx="2"/>
          </p:nvPr>
        </p:nvSpPr>
        <p:spPr>
          <a:xfrm>
            <a:off x="839788" y="2057400"/>
            <a:ext cx="3932400" cy="3811800"/>
          </a:xfrm>
          <a:prstGeom prst="rect">
            <a:avLst/>
          </a:prstGeom>
          <a:noFill/>
          <a:ln>
            <a:noFill/>
          </a:ln>
        </p:spPr>
        <p:txBody>
          <a:bodyPr spcFirstLastPara="1" wrap="square" lIns="111750" tIns="55850" rIns="111750" bIns="55850" anchor="t" anchorCtr="0">
            <a:noAutofit/>
          </a:bodyPr>
          <a:lstStyle>
            <a:lvl1pPr marL="457200" marR="0" lvl="0" indent="-228600" algn="l" rtl="0">
              <a:lnSpc>
                <a:spcPct val="90000"/>
              </a:lnSpc>
              <a:spcBef>
                <a:spcPts val="12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60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6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6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8" name="Google Shape;58;g2658efcf582_0_339"/>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5394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
        <p:cNvGrpSpPr/>
        <p:nvPr/>
      </p:nvGrpSpPr>
      <p:grpSpPr>
        <a:xfrm>
          <a:off x="0" y="0"/>
          <a:ext cx="0" cy="0"/>
          <a:chOff x="0" y="0"/>
          <a:chExt cx="0" cy="0"/>
        </a:xfrm>
      </p:grpSpPr>
      <p:sp>
        <p:nvSpPr>
          <p:cNvPr id="60" name="Google Shape;60;g2658efcf582_0_344"/>
          <p:cNvSpPr txBox="1">
            <a:spLocks noGrp="1"/>
          </p:cNvSpPr>
          <p:nvPr>
            <p:ph type="title"/>
          </p:nvPr>
        </p:nvSpPr>
        <p:spPr>
          <a:xfrm>
            <a:off x="838200" y="365126"/>
            <a:ext cx="10515600" cy="13257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1" name="Google Shape;61;g2658efcf582_0_344"/>
          <p:cNvSpPr txBox="1">
            <a:spLocks noGrp="1"/>
          </p:cNvSpPr>
          <p:nvPr>
            <p:ph type="body" idx="1"/>
          </p:nvPr>
        </p:nvSpPr>
        <p:spPr>
          <a:xfrm rot="5400000">
            <a:off x="3920250" y="-1256425"/>
            <a:ext cx="4351500" cy="105156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2" name="Google Shape;62;g2658efcf582_0_344"/>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1104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3"/>
        <p:cNvGrpSpPr/>
        <p:nvPr/>
      </p:nvGrpSpPr>
      <p:grpSpPr>
        <a:xfrm>
          <a:off x="0" y="0"/>
          <a:ext cx="0" cy="0"/>
          <a:chOff x="0" y="0"/>
          <a:chExt cx="0" cy="0"/>
        </a:xfrm>
      </p:grpSpPr>
      <p:sp>
        <p:nvSpPr>
          <p:cNvPr id="64" name="Google Shape;64;g2658efcf582_0_348"/>
          <p:cNvSpPr txBox="1">
            <a:spLocks noGrp="1"/>
          </p:cNvSpPr>
          <p:nvPr>
            <p:ph type="title"/>
          </p:nvPr>
        </p:nvSpPr>
        <p:spPr>
          <a:xfrm rot="5400000">
            <a:off x="7133400" y="1956625"/>
            <a:ext cx="5811900" cy="2628900"/>
          </a:xfrm>
          <a:prstGeom prst="rect">
            <a:avLst/>
          </a:prstGeom>
          <a:noFill/>
          <a:ln>
            <a:noFill/>
          </a:ln>
        </p:spPr>
        <p:txBody>
          <a:bodyPr spcFirstLastPara="1" wrap="square" lIns="111750" tIns="55850" rIns="111750" bIns="55850" anchor="t" anchorCtr="0">
            <a:noAutofit/>
          </a:bodyPr>
          <a:lstStyle>
            <a:lvl1pPr marR="0" lvl="0" algn="l" rtl="0">
              <a:lnSpc>
                <a:spcPct val="90000"/>
              </a:lnSpc>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700"/>
              <a:buFont typeface="Arial"/>
              <a:buNone/>
              <a:defRPr sz="2200" b="0" i="0" u="none" strike="noStrike" cap="none">
                <a:solidFill>
                  <a:srgbClr val="000000"/>
                </a:solidFill>
                <a:latin typeface="Arial"/>
                <a:ea typeface="Arial"/>
                <a:cs typeface="Arial"/>
                <a:sym typeface="Arial"/>
              </a:defRPr>
            </a:lvl9pPr>
          </a:lstStyle>
          <a:p>
            <a:endParaRPr/>
          </a:p>
        </p:txBody>
      </p:sp>
      <p:sp>
        <p:nvSpPr>
          <p:cNvPr id="65" name="Google Shape;65;g2658efcf582_0_348"/>
          <p:cNvSpPr txBox="1">
            <a:spLocks noGrp="1"/>
          </p:cNvSpPr>
          <p:nvPr>
            <p:ph type="body" idx="1"/>
          </p:nvPr>
        </p:nvSpPr>
        <p:spPr>
          <a:xfrm rot="5400000">
            <a:off x="1799400" y="-596075"/>
            <a:ext cx="5811900" cy="7734300"/>
          </a:xfrm>
          <a:prstGeom prst="rect">
            <a:avLst/>
          </a:prstGeom>
          <a:noFill/>
          <a:ln>
            <a:noFill/>
          </a:ln>
        </p:spPr>
        <p:txBody>
          <a:bodyPr spcFirstLastPara="1" wrap="square" lIns="111750" tIns="55850" rIns="111750" bIns="55850" anchor="t" anchorCtr="0">
            <a:noAutofit/>
          </a:bodyPr>
          <a:lstStyle>
            <a:lvl1pPr marL="457200" marR="0" lvl="0" indent="-444500" algn="l" rtl="0">
              <a:lnSpc>
                <a:spcPct val="90000"/>
              </a:lnSpc>
              <a:spcBef>
                <a:spcPts val="1200"/>
              </a:spcBef>
              <a:spcAft>
                <a:spcPts val="0"/>
              </a:spcAft>
              <a:buClr>
                <a:schemeClr val="dk1"/>
              </a:buClr>
              <a:buSzPts val="3400"/>
              <a:buFont typeface="Arial"/>
              <a:buChar char="•"/>
              <a:defRPr sz="3400" b="0" i="0" u="none" strike="noStrike" cap="none">
                <a:solidFill>
                  <a:schemeClr val="dk1"/>
                </a:solidFill>
                <a:latin typeface="Calibri"/>
                <a:ea typeface="Calibri"/>
                <a:cs typeface="Calibri"/>
                <a:sym typeface="Calibri"/>
              </a:defRPr>
            </a:lvl1pPr>
            <a:lvl2pPr marL="914400" marR="0" lvl="1" indent="-419100" algn="l" rtl="0">
              <a:lnSpc>
                <a:spcPct val="90000"/>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87350" algn="l" rtl="0">
              <a:lnSpc>
                <a:spcPct val="90000"/>
              </a:lnSpc>
              <a:spcBef>
                <a:spcPts val="6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 name="Google Shape;66;g2658efcf582_0_348"/>
          <p:cNvSpPr txBox="1">
            <a:spLocks noGrp="1"/>
          </p:cNvSpPr>
          <p:nvPr>
            <p:ph type="sldNum" idx="12"/>
          </p:nvPr>
        </p:nvSpPr>
        <p:spPr>
          <a:xfrm>
            <a:off x="9517749" y="6334579"/>
            <a:ext cx="569700" cy="365100"/>
          </a:xfrm>
          <a:prstGeom prst="rect">
            <a:avLst/>
          </a:prstGeom>
          <a:noFill/>
          <a:ln>
            <a:noFill/>
          </a:ln>
        </p:spPr>
        <p:txBody>
          <a:bodyPr spcFirstLastPara="1" wrap="square" lIns="111750" tIns="55850" rIns="111750" bIns="55850" anchor="t" anchorCtr="0">
            <a:noAutofit/>
          </a:bodyPr>
          <a:lstStyle>
            <a:lvl1pPr marL="0" marR="0" lvl="0"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700"/>
              <a:buFont typeface="Arial"/>
              <a:buNone/>
              <a:defRPr sz="17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2129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7"/>
        <p:cNvGrpSpPr/>
        <p:nvPr/>
      </p:nvGrpSpPr>
      <p:grpSpPr>
        <a:xfrm>
          <a:off x="0" y="0"/>
          <a:ext cx="0" cy="0"/>
          <a:chOff x="0" y="0"/>
          <a:chExt cx="0" cy="0"/>
        </a:xfrm>
      </p:grpSpPr>
      <p:sp>
        <p:nvSpPr>
          <p:cNvPr id="68" name="Google Shape;68;g2658efcf582_0_352"/>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69" name="Google Shape;69;g2658efcf582_0_352"/>
          <p:cNvSpPr txBox="1">
            <a:spLocks noGrp="1"/>
          </p:cNvSpPr>
          <p:nvPr>
            <p:ph type="body" idx="1"/>
          </p:nvPr>
        </p:nvSpPr>
        <p:spPr>
          <a:xfrm>
            <a:off x="1191600" y="1831451"/>
            <a:ext cx="8616900" cy="47364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00000"/>
              </a:lnSpc>
              <a:spcBef>
                <a:spcPts val="800"/>
              </a:spcBef>
              <a:spcAft>
                <a:spcPts val="0"/>
              </a:spcAft>
              <a:buClr>
                <a:schemeClr val="accent6"/>
              </a:buClr>
              <a:buSzPts val="2400"/>
              <a:buFont typeface="Arial"/>
              <a:buChar char="▷"/>
              <a:defRPr sz="1900" b="0" i="0" u="none" strike="noStrike" cap="none">
                <a:solidFill>
                  <a:schemeClr val="dk1"/>
                </a:solidFill>
                <a:latin typeface="Arial"/>
                <a:ea typeface="Arial"/>
                <a:cs typeface="Arial"/>
                <a:sym typeface="Arial"/>
              </a:defRPr>
            </a:lvl1pPr>
            <a:lvl2pPr marL="914400" marR="0" lvl="1"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2pPr>
            <a:lvl3pPr marL="1371600" marR="0" lvl="2"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3pPr>
            <a:lvl4pPr marL="1828800" marR="0" lvl="3"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4pPr>
            <a:lvl5pPr marL="2286000" marR="0" lvl="4"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5pPr>
            <a:lvl6pPr marL="2743200" marR="0" lvl="5"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6pPr>
            <a:lvl7pPr marL="3200400" marR="0" lvl="6"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7pPr>
            <a:lvl8pPr marL="3657600" marR="0" lvl="7"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8pPr>
            <a:lvl9pPr marL="4114800" marR="0" lvl="8" indent="-431800" algn="l" rtl="0">
              <a:lnSpc>
                <a:spcPct val="100000"/>
              </a:lnSpc>
              <a:spcBef>
                <a:spcPts val="0"/>
              </a:spcBef>
              <a:spcAft>
                <a:spcPts val="0"/>
              </a:spcAft>
              <a:buClr>
                <a:schemeClr val="dk1"/>
              </a:buClr>
              <a:buSzPts val="32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70" name="Google Shape;70;g2658efcf582_0_352"/>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1" name="Google Shape;71;g2658efcf582_0_352"/>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2" name="Google Shape;72;g2658efcf582_0_352"/>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3" name="Google Shape;73;g2658efcf582_0_352"/>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4" name="Google Shape;74;g2658efcf582_0_352"/>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03075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5"/>
        <p:cNvGrpSpPr/>
        <p:nvPr/>
      </p:nvGrpSpPr>
      <p:grpSpPr>
        <a:xfrm>
          <a:off x="0" y="0"/>
          <a:ext cx="0" cy="0"/>
          <a:chOff x="0" y="0"/>
          <a:chExt cx="0" cy="0"/>
        </a:xfrm>
      </p:grpSpPr>
      <p:sp>
        <p:nvSpPr>
          <p:cNvPr id="76" name="Google Shape;76;g2658efcf582_0_360"/>
          <p:cNvSpPr/>
          <p:nvPr/>
        </p:nvSpPr>
        <p:spPr>
          <a:xfrm>
            <a:off x="9808488" y="6755100"/>
            <a:ext cx="1191600" cy="1029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7" name="Google Shape;77;g2658efcf582_0_360"/>
          <p:cNvSpPr/>
          <p:nvPr/>
        </p:nvSpPr>
        <p:spPr>
          <a:xfrm>
            <a:off x="11000416" y="6755100"/>
            <a:ext cx="1191600" cy="1029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8" name="Google Shape;78;g2658efcf582_0_360"/>
          <p:cNvSpPr/>
          <p:nvPr/>
        </p:nvSpPr>
        <p:spPr>
          <a:xfrm>
            <a:off x="0" y="6755100"/>
            <a:ext cx="1191600" cy="102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9" name="Google Shape;79;g2658efcf582_0_360"/>
          <p:cNvSpPr/>
          <p:nvPr/>
        </p:nvSpPr>
        <p:spPr>
          <a:xfrm>
            <a:off x="1191614" y="6755100"/>
            <a:ext cx="8616900" cy="102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0" name="Google Shape;80;g2658efcf582_0_360"/>
          <p:cNvSpPr txBox="1">
            <a:spLocks noGrp="1"/>
          </p:cNvSpPr>
          <p:nvPr>
            <p:ph type="title"/>
          </p:nvPr>
        </p:nvSpPr>
        <p:spPr>
          <a:xfrm>
            <a:off x="1191600" y="477851"/>
            <a:ext cx="8616900" cy="1143300"/>
          </a:xfrm>
          <a:prstGeom prst="rect">
            <a:avLst/>
          </a:prstGeom>
          <a:noFill/>
          <a:ln>
            <a:noFill/>
          </a:ln>
        </p:spPr>
        <p:txBody>
          <a:bodyPr spcFirstLastPara="1" wrap="square" lIns="121900" tIns="121900" rIns="121900" bIns="121900" anchor="b" anchorCtr="0">
            <a:noAutofit/>
          </a:bodyPr>
          <a:lstStyle>
            <a:lvl1pPr marR="0" lvl="0"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4300"/>
              <a:buFont typeface="Arial"/>
              <a:buNone/>
              <a:defRPr sz="1900" b="0" i="0" u="none" strike="noStrike" cap="none">
                <a:solidFill>
                  <a:srgbClr val="000000"/>
                </a:solidFill>
                <a:latin typeface="Arial"/>
                <a:ea typeface="Arial"/>
                <a:cs typeface="Arial"/>
                <a:sym typeface="Arial"/>
              </a:defRPr>
            </a:lvl9pPr>
          </a:lstStyle>
          <a:p>
            <a:endParaRPr/>
          </a:p>
        </p:txBody>
      </p:sp>
      <p:sp>
        <p:nvSpPr>
          <p:cNvPr id="81" name="Google Shape;81;g2658efcf582_0_360"/>
          <p:cNvSpPr txBox="1">
            <a:spLocks noGrp="1"/>
          </p:cNvSpPr>
          <p:nvPr>
            <p:ph type="body" idx="1"/>
          </p:nvPr>
        </p:nvSpPr>
        <p:spPr>
          <a:xfrm>
            <a:off x="1191500"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2" name="Google Shape;82;g2658efcf582_0_360"/>
          <p:cNvSpPr txBox="1">
            <a:spLocks noGrp="1"/>
          </p:cNvSpPr>
          <p:nvPr>
            <p:ph type="body" idx="2"/>
          </p:nvPr>
        </p:nvSpPr>
        <p:spPr>
          <a:xfrm>
            <a:off x="5625941" y="1600200"/>
            <a:ext cx="4182600" cy="4967700"/>
          </a:xfrm>
          <a:prstGeom prst="rect">
            <a:avLst/>
          </a:prstGeom>
          <a:noFill/>
          <a:ln>
            <a:noFill/>
          </a:ln>
        </p:spPr>
        <p:txBody>
          <a:bodyPr spcFirstLastPara="1" wrap="square" lIns="121900" tIns="121900" rIns="121900" bIns="121900" anchor="t" anchorCtr="0">
            <a:noAutofit/>
          </a:bodyPr>
          <a:lstStyle>
            <a:lvl1pPr marL="457200" marR="0" lvl="0" indent="-400050" algn="l" rtl="0">
              <a:lnSpc>
                <a:spcPct val="100000"/>
              </a:lnSpc>
              <a:spcBef>
                <a:spcPts val="80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1pPr>
            <a:lvl2pPr marL="914400" marR="0" lvl="1"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2pPr>
            <a:lvl3pPr marL="1371600" marR="0" lvl="2"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3pPr>
            <a:lvl4pPr marL="1828800" marR="0" lvl="3"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4pPr>
            <a:lvl5pPr marL="2286000" marR="0" lvl="4"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5pPr>
            <a:lvl6pPr marL="2743200" marR="0" lvl="5"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6pPr>
            <a:lvl7pPr marL="3200400" marR="0" lvl="6"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7pPr>
            <a:lvl8pPr marL="3657600" marR="0" lvl="7"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8pPr>
            <a:lvl9pPr marL="4114800" marR="0" lvl="8" indent="-400050" algn="l" rtl="0">
              <a:lnSpc>
                <a:spcPct val="100000"/>
              </a:lnSpc>
              <a:spcBef>
                <a:spcPts val="0"/>
              </a:spcBef>
              <a:spcAft>
                <a:spcPts val="0"/>
              </a:spcAft>
              <a:buClr>
                <a:srgbClr val="000000"/>
              </a:buClr>
              <a:buSzPts val="2700"/>
              <a:buFont typeface="Arial"/>
              <a:buChar char="■"/>
              <a:defRPr sz="2700" b="0" i="0" u="none" strike="noStrike" cap="none">
                <a:solidFill>
                  <a:srgbClr val="000000"/>
                </a:solidFill>
                <a:latin typeface="Arial"/>
                <a:ea typeface="Arial"/>
                <a:cs typeface="Arial"/>
                <a:sym typeface="Arial"/>
              </a:defRPr>
            </a:lvl9pPr>
          </a:lstStyle>
          <a:p>
            <a:endParaRPr/>
          </a:p>
        </p:txBody>
      </p:sp>
      <p:sp>
        <p:nvSpPr>
          <p:cNvPr id="83" name="Google Shape;83;g2658efcf582_0_360"/>
          <p:cNvSpPr txBox="1">
            <a:spLocks noGrp="1"/>
          </p:cNvSpPr>
          <p:nvPr>
            <p:ph type="sldNum" idx="12"/>
          </p:nvPr>
        </p:nvSpPr>
        <p:spPr>
          <a:xfrm>
            <a:off x="11307434" y="6262577"/>
            <a:ext cx="731700" cy="418200"/>
          </a:xfrm>
          <a:prstGeom prst="rect">
            <a:avLst/>
          </a:prstGeom>
          <a:noFill/>
          <a:ln>
            <a:noFill/>
          </a:ln>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5647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ext call out - DARK GRAY">
  <p:cSld name="Text call out - DARK GRAY">
    <p:spTree>
      <p:nvGrpSpPr>
        <p:cNvPr id="1" name="Shape 84"/>
        <p:cNvGrpSpPr/>
        <p:nvPr/>
      </p:nvGrpSpPr>
      <p:grpSpPr>
        <a:xfrm>
          <a:off x="0" y="0"/>
          <a:ext cx="0" cy="0"/>
          <a:chOff x="0" y="0"/>
          <a:chExt cx="0" cy="0"/>
        </a:xfrm>
      </p:grpSpPr>
      <p:sp>
        <p:nvSpPr>
          <p:cNvPr id="85" name="Google Shape;85;g2658efcf582_0_369"/>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86" name="Google Shape;86;g2658efcf582_0_369"/>
          <p:cNvSpPr/>
          <p:nvPr/>
        </p:nvSpPr>
        <p:spPr>
          <a:xfrm>
            <a:off x="-51700" y="1486200"/>
            <a:ext cx="12300900" cy="3885600"/>
          </a:xfrm>
          <a:prstGeom prst="rect">
            <a:avLst/>
          </a:prstGeom>
          <a:solidFill>
            <a:srgbClr val="3A40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7" name="Google Shape;87;g2658efcf582_0_369"/>
          <p:cNvSpPr txBox="1">
            <a:spLocks noGrp="1"/>
          </p:cNvSpPr>
          <p:nvPr>
            <p:ph type="subTitle" idx="1"/>
          </p:nvPr>
        </p:nvSpPr>
        <p:spPr>
          <a:xfrm>
            <a:off x="731400" y="1573400"/>
            <a:ext cx="10729200" cy="37113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4800"/>
              <a:buFont typeface="Arial"/>
              <a:buNone/>
              <a:defRPr sz="4800" b="0" i="0" u="none" strike="noStrike" cap="none">
                <a:solidFill>
                  <a:schemeClr val="lt1"/>
                </a:solidFill>
                <a:latin typeface="Roboto Medium"/>
                <a:ea typeface="Roboto Medium"/>
                <a:cs typeface="Roboto Medium"/>
                <a:sym typeface="Roboto Medium"/>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7541218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 column - Big Header - GRAY">
  <p:cSld name="1 column - Big Header - GRAY">
    <p:spTree>
      <p:nvGrpSpPr>
        <p:cNvPr id="1" name="Shape 88"/>
        <p:cNvGrpSpPr/>
        <p:nvPr/>
      </p:nvGrpSpPr>
      <p:grpSpPr>
        <a:xfrm>
          <a:off x="0" y="0"/>
          <a:ext cx="0" cy="0"/>
          <a:chOff x="0" y="0"/>
          <a:chExt cx="0" cy="0"/>
        </a:xfrm>
      </p:grpSpPr>
      <p:sp>
        <p:nvSpPr>
          <p:cNvPr id="89" name="Google Shape;89;g2658efcf582_0_373"/>
          <p:cNvSpPr txBox="1"/>
          <p:nvPr/>
        </p:nvSpPr>
        <p:spPr>
          <a:xfrm>
            <a:off x="11086434" y="6161200"/>
            <a:ext cx="731700" cy="3693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Roboto"/>
                <a:ea typeface="Roboto"/>
                <a:cs typeface="Roboto"/>
                <a:sym typeface="Roboto"/>
              </a:rPr>
              <a:t>‹#›</a:t>
            </a:fld>
            <a:endParaRPr sz="800" b="0" i="0" u="none" strike="noStrike" cap="none">
              <a:solidFill>
                <a:schemeClr val="lt1"/>
              </a:solidFill>
              <a:latin typeface="Roboto"/>
              <a:ea typeface="Roboto"/>
              <a:cs typeface="Roboto"/>
              <a:sym typeface="Roboto"/>
            </a:endParaRPr>
          </a:p>
        </p:txBody>
      </p:sp>
      <p:sp>
        <p:nvSpPr>
          <p:cNvPr id="90" name="Google Shape;90;g2658efcf582_0_373"/>
          <p:cNvSpPr/>
          <p:nvPr/>
        </p:nvSpPr>
        <p:spPr>
          <a:xfrm>
            <a:off x="0" y="0"/>
            <a:ext cx="12192000" cy="927300"/>
          </a:xfrm>
          <a:prstGeom prst="rect">
            <a:avLst/>
          </a:prstGeom>
          <a:solidFill>
            <a:srgbClr val="3A414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1" name="Google Shape;91;g2658efcf582_0_373"/>
          <p:cNvSpPr txBox="1">
            <a:spLocks noGrp="1"/>
          </p:cNvSpPr>
          <p:nvPr>
            <p:ph type="title"/>
          </p:nvPr>
        </p:nvSpPr>
        <p:spPr>
          <a:xfrm>
            <a:off x="364833" y="123902"/>
            <a:ext cx="11557800" cy="6453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1pPr>
            <a:lvl2pPr marR="0" lvl="1"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2pPr>
            <a:lvl3pPr marR="0" lvl="2"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3pPr>
            <a:lvl4pPr marR="0" lvl="3"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4pPr>
            <a:lvl5pPr marR="0" lvl="4"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5pPr>
            <a:lvl6pPr marR="0" lvl="5"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6pPr>
            <a:lvl7pPr marR="0" lvl="6"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7pPr>
            <a:lvl8pPr marR="0" lvl="7"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8pPr>
            <a:lvl9pPr marR="0" lvl="8" algn="l" rtl="0">
              <a:lnSpc>
                <a:spcPct val="115000"/>
              </a:lnSpc>
              <a:spcBef>
                <a:spcPts val="0"/>
              </a:spcBef>
              <a:spcAft>
                <a:spcPts val="0"/>
              </a:spcAft>
              <a:buClr>
                <a:srgbClr val="000000"/>
              </a:buClr>
              <a:buSzPts val="3200"/>
              <a:buFont typeface="Arial"/>
              <a:buNone/>
              <a:defRPr sz="3200" b="0" i="0" u="none" strike="noStrike" cap="none">
                <a:solidFill>
                  <a:schemeClr val="lt1"/>
                </a:solidFill>
                <a:latin typeface="Roboto Medium"/>
                <a:ea typeface="Roboto Medium"/>
                <a:cs typeface="Roboto Medium"/>
                <a:sym typeface="Roboto Medium"/>
              </a:defRPr>
            </a:lvl9pPr>
          </a:lstStyle>
          <a:p>
            <a:endParaRPr/>
          </a:p>
        </p:txBody>
      </p:sp>
      <p:sp>
        <p:nvSpPr>
          <p:cNvPr id="92" name="Google Shape;92;g2658efcf582_0_373"/>
          <p:cNvSpPr txBox="1">
            <a:spLocks noGrp="1"/>
          </p:cNvSpPr>
          <p:nvPr>
            <p:ph type="subTitle" idx="1"/>
          </p:nvPr>
        </p:nvSpPr>
        <p:spPr>
          <a:xfrm>
            <a:off x="364833" y="1076867"/>
            <a:ext cx="11557800" cy="5019000"/>
          </a:xfrm>
          <a:prstGeom prst="rect">
            <a:avLst/>
          </a:prstGeom>
          <a:noFill/>
          <a:ln>
            <a:noFill/>
          </a:ln>
        </p:spPr>
        <p:txBody>
          <a:bodyPr spcFirstLastPara="1" wrap="square" lIns="121900" tIns="121900" rIns="121900" bIns="121900" anchor="t" anchorCtr="0">
            <a:noAutofit/>
          </a:bodyPr>
          <a:lstStyle>
            <a:lvl1pPr marR="0" lvl="0" algn="l" rtl="0">
              <a:lnSpc>
                <a:spcPct val="115000"/>
              </a:lnSpc>
              <a:spcBef>
                <a:spcPts val="0"/>
              </a:spcBef>
              <a:spcAft>
                <a:spcPts val="0"/>
              </a:spcAft>
              <a:buClr>
                <a:schemeClr val="dk2"/>
              </a:buClr>
              <a:buSzPts val="1900"/>
              <a:buFont typeface="Roboto"/>
              <a:buAutoNum type="arabicPeriod"/>
              <a:defRPr sz="1900" b="0" i="0" u="none" strike="noStrike" cap="none">
                <a:solidFill>
                  <a:schemeClr val="dk2"/>
                </a:solidFill>
                <a:latin typeface="Roboto"/>
                <a:ea typeface="Roboto"/>
                <a:cs typeface="Roboto"/>
                <a:sym typeface="Roboto"/>
              </a:defRPr>
            </a:lvl1pPr>
            <a:lvl2pPr marR="0" lvl="1"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2pPr>
            <a:lvl3pPr marR="0" lvl="2"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3pPr>
            <a:lvl4pPr marR="0" lvl="3"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4pPr>
            <a:lvl5pPr marR="0" lvl="4"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5pPr>
            <a:lvl6pPr marR="0" lvl="5"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6pPr>
            <a:lvl7pPr marR="0" lvl="6" algn="l" rtl="0">
              <a:lnSpc>
                <a:spcPct val="115000"/>
              </a:lnSpc>
              <a:spcBef>
                <a:spcPts val="0"/>
              </a:spcBef>
              <a:spcAft>
                <a:spcPts val="0"/>
              </a:spcAft>
              <a:buClr>
                <a:srgbClr val="000000"/>
              </a:buClr>
              <a:buSzPts val="1500"/>
              <a:buFont typeface="Arial"/>
              <a:buAutoNum type="arabicPeriod"/>
              <a:defRPr sz="1500" b="0" i="0" u="none" strike="noStrike" cap="none">
                <a:solidFill>
                  <a:srgbClr val="666666"/>
                </a:solidFill>
                <a:latin typeface="Roboto"/>
                <a:ea typeface="Roboto"/>
                <a:cs typeface="Roboto"/>
                <a:sym typeface="Roboto"/>
              </a:defRPr>
            </a:lvl7pPr>
            <a:lvl8pPr marR="0" lvl="7" algn="l" rtl="0">
              <a:lnSpc>
                <a:spcPct val="115000"/>
              </a:lnSpc>
              <a:spcBef>
                <a:spcPts val="0"/>
              </a:spcBef>
              <a:spcAft>
                <a:spcPts val="0"/>
              </a:spcAft>
              <a:buClr>
                <a:srgbClr val="000000"/>
              </a:buClr>
              <a:buSzPts val="1500"/>
              <a:buFont typeface="Arial"/>
              <a:buAutoNum type="alphaLcPeriod"/>
              <a:defRPr sz="1500" b="0" i="0" u="none" strike="noStrike" cap="none">
                <a:solidFill>
                  <a:srgbClr val="666666"/>
                </a:solidFill>
                <a:latin typeface="Roboto"/>
                <a:ea typeface="Roboto"/>
                <a:cs typeface="Roboto"/>
                <a:sym typeface="Roboto"/>
              </a:defRPr>
            </a:lvl8pPr>
            <a:lvl9pPr marR="0" lvl="8" algn="l" rtl="0">
              <a:lnSpc>
                <a:spcPct val="115000"/>
              </a:lnSpc>
              <a:spcBef>
                <a:spcPts val="0"/>
              </a:spcBef>
              <a:spcAft>
                <a:spcPts val="0"/>
              </a:spcAft>
              <a:buClr>
                <a:srgbClr val="000000"/>
              </a:buClr>
              <a:buSzPts val="1500"/>
              <a:buFont typeface="Arial"/>
              <a:buAutoNum type="romanLcPeriod"/>
              <a:defRPr sz="1500" b="0" i="0" u="none" strike="noStrike" cap="none">
                <a:solidFill>
                  <a:srgbClr val="666666"/>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2932368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2167713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3705938"/>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991088" y="6413619"/>
            <a:ext cx="987552" cy="274320"/>
          </a:xfrm>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3044642170"/>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92869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099527658"/>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177674743"/>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738567530"/>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29571987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599548342"/>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106969563"/>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30374"/>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19369704"/>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1804840761"/>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630877703"/>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664046740"/>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940314"/>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3436528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56229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9.png"/><Relationship Id="rId2" Type="http://schemas.openxmlformats.org/officeDocument/2006/relationships/slideLayout" Target="../slideLayouts/slideLayout51.xml"/><Relationship Id="rId16"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734" r:id="rId2"/>
    <p:sldLayoutId id="2147483733" r:id="rId3"/>
    <p:sldLayoutId id="2147483671" r:id="rId4"/>
    <p:sldLayoutId id="2147483672" r:id="rId5"/>
    <p:sldLayoutId id="2147483673" r:id="rId6"/>
    <p:sldLayoutId id="2147483684" r:id="rId7"/>
    <p:sldLayoutId id="2147483675" r:id="rId8"/>
    <p:sldLayoutId id="2147483676" r:id="rId9"/>
    <p:sldLayoutId id="2147483677" r:id="rId10"/>
    <p:sldLayoutId id="2147483685" r:id="rId11"/>
    <p:sldLayoutId id="2147483688" r:id="rId12"/>
    <p:sldLayoutId id="2147483732" r:id="rId13"/>
    <p:sldLayoutId id="2147483682" r:id="rId14"/>
    <p:sldLayoutId id="2147483747" r:id="rId15"/>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739973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07" r:id="rId11"/>
    <p:sldLayoutId id="2147483746"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94912440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5120">
          <p15:clr>
            <a:srgbClr val="A4A3A4"/>
          </p15:clr>
        </p15:guide>
        <p15:guide id="3" pos="320">
          <p15:clr>
            <a:srgbClr val="547EBF"/>
          </p15:clr>
        </p15:guide>
        <p15:guide id="4" orient="horz" pos="240">
          <p15:clr>
            <a:srgbClr val="547EBF"/>
          </p15:clr>
        </p15:guide>
        <p15:guide id="5" pos="9920">
          <p15:clr>
            <a:srgbClr val="547EBF"/>
          </p15:clr>
        </p15:guide>
        <p15:guide id="6" orient="horz" pos="4080">
          <p15:clr>
            <a:srgbClr val="547EBF"/>
          </p15:clr>
        </p15:guide>
        <p15:guide id="7" pos="5280">
          <p15:clr>
            <a:srgbClr val="547EBF"/>
          </p15:clr>
        </p15:guide>
        <p15:guide id="8" pos="4960">
          <p15:clr>
            <a:srgbClr val="547EBF"/>
          </p15:clr>
        </p15:guide>
        <p15:guide id="9" pos="2816">
          <p15:clr>
            <a:srgbClr val="547EBF"/>
          </p15:clr>
        </p15:guide>
        <p15:guide id="10" pos="2464">
          <p15:clr>
            <a:srgbClr val="547EBF"/>
          </p15:clr>
        </p15:guide>
        <p15:guide id="11" pos="7424">
          <p15:clr>
            <a:srgbClr val="547EBF"/>
          </p15:clr>
        </p15:guide>
        <p15:guide id="12" pos="7776">
          <p15:clr>
            <a:srgbClr val="547EBF"/>
          </p15:clr>
        </p15:guide>
        <p15:guide id="13" pos="6624">
          <p15:clr>
            <a:srgbClr val="9FCC3B"/>
          </p15:clr>
        </p15:guide>
        <p15:guide id="14" pos="6944">
          <p15:clr>
            <a:srgbClr val="9FCC3B"/>
          </p15:clr>
        </p15:guide>
        <p15:guide id="15" pos="3616">
          <p15:clr>
            <a:srgbClr val="9FCC3B"/>
          </p15:clr>
        </p15:guide>
        <p15:guide id="16" pos="3296">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0"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3"/>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3/13/2024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298" y="6191912"/>
            <a:ext cx="1924129" cy="645818"/>
          </a:xfrm>
          <a:prstGeom prst="rect">
            <a:avLst/>
          </a:prstGeom>
          <a:noFill/>
          <a:ln>
            <a:noFill/>
          </a:ln>
        </p:spPr>
      </p:pic>
      <p:sp>
        <p:nvSpPr>
          <p:cNvPr id="21" name="Google Shape;21;p1"/>
          <p:cNvSpPr txBox="1"/>
          <p:nvPr/>
        </p:nvSpPr>
        <p:spPr>
          <a:xfrm>
            <a:off x="9669388" y="6538420"/>
            <a:ext cx="73350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455398526"/>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8"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658efcf582_0_295"/>
          <p:cNvSpPr/>
          <p:nvPr/>
        </p:nvSpPr>
        <p:spPr>
          <a:xfrm>
            <a:off x="0" y="6175312"/>
            <a:ext cx="12192000" cy="682800"/>
          </a:xfrm>
          <a:prstGeom prst="rect">
            <a:avLst/>
          </a:prstGeom>
          <a:solidFill>
            <a:srgbClr val="0E6F98"/>
          </a:solidFill>
          <a:ln w="9525" cap="flat" cmpd="sng">
            <a:solidFill>
              <a:srgbClr val="0E6F98"/>
            </a:solidFill>
            <a:prstDash val="solid"/>
            <a:miter lim="800000"/>
            <a:headEnd type="none" w="sm" len="sm"/>
            <a:tailEnd type="none" w="sm" len="sm"/>
          </a:ln>
        </p:spPr>
        <p:txBody>
          <a:bodyPr spcFirstLastPara="1" wrap="square" lIns="111750" tIns="55850" rIns="111750" bIns="558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chemeClr val="lt1"/>
              </a:solidFill>
              <a:latin typeface="Calibri"/>
              <a:ea typeface="Calibri"/>
              <a:cs typeface="Calibri"/>
              <a:sym typeface="Calibri"/>
            </a:endParaRPr>
          </a:p>
        </p:txBody>
      </p:sp>
      <p:pic>
        <p:nvPicPr>
          <p:cNvPr id="11" name="Google Shape;11;g2658efcf582_0_295" descr="APS_CMYK_white_horizontal.png"/>
          <p:cNvPicPr preferRelativeResize="0"/>
          <p:nvPr/>
        </p:nvPicPr>
        <p:blipFill rotWithShape="1">
          <a:blip r:embed="rId19">
            <a:alphaModFix/>
          </a:blip>
          <a:srcRect/>
          <a:stretch/>
        </p:blipFill>
        <p:spPr>
          <a:xfrm>
            <a:off x="10082297" y="6191912"/>
            <a:ext cx="1443100" cy="645819"/>
          </a:xfrm>
          <a:prstGeom prst="rect">
            <a:avLst/>
          </a:prstGeom>
          <a:noFill/>
          <a:ln>
            <a:noFill/>
          </a:ln>
        </p:spPr>
      </p:pic>
    </p:spTree>
    <p:extLst>
      <p:ext uri="{BB962C8B-B14F-4D97-AF65-F5344CB8AC3E}">
        <p14:creationId xmlns:p14="http://schemas.microsoft.com/office/powerpoint/2010/main" val="858487749"/>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36224" y="643617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390375565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10.xml"/><Relationship Id="rId1" Type="http://schemas.openxmlformats.org/officeDocument/2006/relationships/slideLayout" Target="../slideLayouts/slideLayout65.xml"/><Relationship Id="rId5" Type="http://schemas.openxmlformats.org/officeDocument/2006/relationships/image" Target="../media/image30.emf"/><Relationship Id="rId4" Type="http://schemas.openxmlformats.org/officeDocument/2006/relationships/hyperlink" Target="https://survey.co1.qualtrics.com/jfe/form/SV_0VrymDxIIaygE9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tlantapublicschools.us/Page/71713" TargetMode="External"/><Relationship Id="rId2" Type="http://schemas.openxmlformats.org/officeDocument/2006/relationships/notesSlide" Target="../notesSlides/notesSlide11.xml"/><Relationship Id="rId1" Type="http://schemas.openxmlformats.org/officeDocument/2006/relationships/slideLayout" Target="../slideLayouts/slideLayout65.xml"/><Relationship Id="rId5" Type="http://schemas.openxmlformats.org/officeDocument/2006/relationships/image" Target="../media/image31.png"/><Relationship Id="rId4" Type="http://schemas.openxmlformats.org/officeDocument/2006/relationships/hyperlink" Target="https://survey.co1.qualtrics.com/jfe/form/SV_cAqsxuT3U5nNu0m?Q_lang=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2116182"/>
            <a:ext cx="5491571" cy="1514019"/>
          </a:xfrm>
        </p:spPr>
        <p:txBody>
          <a:bodyPr/>
          <a:lstStyle/>
          <a:p>
            <a:r>
              <a:rPr lang="en-US" dirty="0"/>
              <a:t>FY25 Budget Approval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pic>
        <p:nvPicPr>
          <p:cNvPr id="4" name="Picture 3" descr="A logo with an owl on it&#10;&#10;Description automatically generated">
            <a:extLst>
              <a:ext uri="{FF2B5EF4-FFF2-40B4-BE49-F238E27FC236}">
                <a16:creationId xmlns:a16="http://schemas.microsoft.com/office/drawing/2014/main" id="{73CF71B1-14A9-1700-52E9-FD4003C8C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9970" y="3771322"/>
            <a:ext cx="2858655" cy="2858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F126-C802-4821-BAB8-8107D156AEE4}"/>
              </a:ext>
            </a:extLst>
          </p:cNvPr>
          <p:cNvSpPr>
            <a:spLocks noGrp="1"/>
          </p:cNvSpPr>
          <p:nvPr>
            <p:ph type="title"/>
          </p:nvPr>
        </p:nvSpPr>
        <p:spPr>
          <a:xfrm>
            <a:off x="2251802" y="454152"/>
            <a:ext cx="9414779" cy="1344744"/>
          </a:xfrm>
        </p:spPr>
        <p:txBody>
          <a:bodyPr/>
          <a:lstStyle/>
          <a:p>
            <a:r>
              <a:rPr lang="en-US"/>
              <a:t>Summary of position Changes to Support the Strategic Plan</a:t>
            </a:r>
          </a:p>
        </p:txBody>
      </p:sp>
      <p:graphicFrame>
        <p:nvGraphicFramePr>
          <p:cNvPr id="5" name="Content Placeholder 4">
            <a:extLst>
              <a:ext uri="{FF2B5EF4-FFF2-40B4-BE49-F238E27FC236}">
                <a16:creationId xmlns:a16="http://schemas.microsoft.com/office/drawing/2014/main" id="{09EEDF54-0B0C-F468-D300-850550DD4CE6}"/>
              </a:ext>
            </a:extLst>
          </p:cNvPr>
          <p:cNvGraphicFramePr>
            <a:graphicFrameLocks noGrp="1"/>
          </p:cNvGraphicFramePr>
          <p:nvPr>
            <p:ph sz="half" idx="1"/>
            <p:extLst>
              <p:ext uri="{D42A27DB-BD31-4B8C-83A1-F6EECF244321}">
                <p14:modId xmlns:p14="http://schemas.microsoft.com/office/powerpoint/2010/main" val="2516492449"/>
              </p:ext>
            </p:extLst>
          </p:nvPr>
        </p:nvGraphicFramePr>
        <p:xfrm>
          <a:off x="1152144" y="1714190"/>
          <a:ext cx="10514438" cy="2866953"/>
        </p:xfrm>
        <a:graphic>
          <a:graphicData uri="http://schemas.openxmlformats.org/drawingml/2006/table">
            <a:tbl>
              <a:tblPr firstRow="1" bandRow="1">
                <a:tableStyleId>{5C22544A-7EE6-4342-B048-85BDC9FD1C3A}</a:tableStyleId>
              </a:tblPr>
              <a:tblGrid>
                <a:gridCol w="5257219">
                  <a:extLst>
                    <a:ext uri="{9D8B030D-6E8A-4147-A177-3AD203B41FA5}">
                      <a16:colId xmlns:a16="http://schemas.microsoft.com/office/drawing/2014/main" val="3868647755"/>
                    </a:ext>
                  </a:extLst>
                </a:gridCol>
                <a:gridCol w="5257219">
                  <a:extLst>
                    <a:ext uri="{9D8B030D-6E8A-4147-A177-3AD203B41FA5}">
                      <a16:colId xmlns:a16="http://schemas.microsoft.com/office/drawing/2014/main" val="2112092059"/>
                    </a:ext>
                  </a:extLst>
                </a:gridCol>
              </a:tblGrid>
              <a:tr h="657413">
                <a:tc>
                  <a:txBody>
                    <a:bodyPr/>
                    <a:lstStyle/>
                    <a:p>
                      <a:pPr lvl="0" algn="ctr">
                        <a:buNone/>
                      </a:pPr>
                      <a:r>
                        <a:rPr lang="en-US" sz="3200" dirty="0">
                          <a:solidFill>
                            <a:schemeClr val="tx1"/>
                          </a:solidFill>
                        </a:rPr>
                        <a:t>CREATED</a:t>
                      </a:r>
                    </a:p>
                  </a:txBody>
                  <a:tcPr anchor="ctr">
                    <a:solidFill>
                      <a:schemeClr val="accent2"/>
                    </a:solidFill>
                  </a:tcPr>
                </a:tc>
                <a:tc>
                  <a:txBody>
                    <a:bodyPr/>
                    <a:lstStyle/>
                    <a:p>
                      <a:pPr lvl="0" algn="ctr">
                        <a:buNone/>
                      </a:pPr>
                      <a:r>
                        <a:rPr lang="en-US" sz="3200">
                          <a:solidFill>
                            <a:schemeClr val="tx1"/>
                          </a:solidFill>
                        </a:rPr>
                        <a:t>REMOVED</a:t>
                      </a:r>
                    </a:p>
                  </a:txBody>
                  <a:tcPr anchor="ctr">
                    <a:solidFill>
                      <a:schemeClr val="accent2"/>
                    </a:solidFill>
                  </a:tcPr>
                </a:tc>
                <a:extLst>
                  <a:ext uri="{0D108BD9-81ED-4DB2-BD59-A6C34878D82A}">
                    <a16:rowId xmlns:a16="http://schemas.microsoft.com/office/drawing/2014/main" val="1634409478"/>
                  </a:ext>
                </a:extLst>
              </a:tr>
              <a:tr h="441908">
                <a:tc>
                  <a:txBody>
                    <a:bodyPr/>
                    <a:lstStyle/>
                    <a:p>
                      <a:r>
                        <a:rPr lang="en-US" dirty="0"/>
                        <a:t>5</a:t>
                      </a:r>
                      <a:r>
                        <a:rPr lang="en-US" baseline="30000" dirty="0"/>
                        <a:t>th</a:t>
                      </a:r>
                      <a:r>
                        <a:rPr lang="en-US" dirty="0"/>
                        <a:t> Grade Teacher</a:t>
                      </a:r>
                    </a:p>
                  </a:txBody>
                  <a:tcPr anchor="ctr"/>
                </a:tc>
                <a:tc>
                  <a:txBody>
                    <a:bodyPr/>
                    <a:lstStyle/>
                    <a:p>
                      <a:r>
                        <a:rPr lang="en-US" dirty="0"/>
                        <a:t>n/a</a:t>
                      </a:r>
                    </a:p>
                  </a:txBody>
                  <a:tcPr anchor="ctr"/>
                </a:tc>
                <a:extLst>
                  <a:ext uri="{0D108BD9-81ED-4DB2-BD59-A6C34878D82A}">
                    <a16:rowId xmlns:a16="http://schemas.microsoft.com/office/drawing/2014/main" val="1813335333"/>
                  </a:ext>
                </a:extLst>
              </a:tr>
              <a:tr h="441908">
                <a:tc>
                  <a:txBody>
                    <a:bodyPr/>
                    <a:lstStyle/>
                    <a:p>
                      <a:r>
                        <a:rPr lang="en-US" dirty="0"/>
                        <a:t>Math Instructional Coach</a:t>
                      </a:r>
                    </a:p>
                  </a:txBody>
                  <a:tcPr anchor="ctr"/>
                </a:tc>
                <a:tc>
                  <a:txBody>
                    <a:bodyPr/>
                    <a:lstStyle/>
                    <a:p>
                      <a:r>
                        <a:rPr lang="en-US" dirty="0"/>
                        <a:t>DLI Master Teacher (16,000 difference)</a:t>
                      </a:r>
                    </a:p>
                  </a:txBody>
                  <a:tcPr anchor="ctr"/>
                </a:tc>
                <a:extLst>
                  <a:ext uri="{0D108BD9-81ED-4DB2-BD59-A6C34878D82A}">
                    <a16:rowId xmlns:a16="http://schemas.microsoft.com/office/drawing/2014/main" val="4138019235"/>
                  </a:ext>
                </a:extLst>
              </a:tr>
              <a:tr h="441908">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44013826"/>
                  </a:ext>
                </a:extLst>
              </a:tr>
              <a:tr h="441908">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441908">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sp>
        <p:nvSpPr>
          <p:cNvPr id="4" name="Slide Number Placeholder 3">
            <a:extLst>
              <a:ext uri="{FF2B5EF4-FFF2-40B4-BE49-F238E27FC236}">
                <a16:creationId xmlns:a16="http://schemas.microsoft.com/office/drawing/2014/main" id="{CBF5C10E-C391-0BF2-9BD2-4D9ECA9BDA8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42F98CBD-D783-325F-C8CF-F5A559F6C113}"/>
              </a:ext>
            </a:extLst>
          </p:cNvPr>
          <p:cNvGraphicFramePr>
            <a:graphicFrameLocks noGrp="1"/>
          </p:cNvGraphicFramePr>
          <p:nvPr/>
        </p:nvGraphicFramePr>
        <p:xfrm>
          <a:off x="1152144" y="4729790"/>
          <a:ext cx="10496931" cy="828040"/>
        </p:xfrm>
        <a:graphic>
          <a:graphicData uri="http://schemas.openxmlformats.org/drawingml/2006/table">
            <a:tbl>
              <a:tblPr firstRow="1" bandRow="1">
                <a:tableStyleId>{5C22544A-7EE6-4342-B048-85BDC9FD1C3A}</a:tableStyleId>
              </a:tblPr>
              <a:tblGrid>
                <a:gridCol w="10496931">
                  <a:extLst>
                    <a:ext uri="{9D8B030D-6E8A-4147-A177-3AD203B41FA5}">
                      <a16:colId xmlns:a16="http://schemas.microsoft.com/office/drawing/2014/main" val="32558296"/>
                    </a:ext>
                  </a:extLst>
                </a:gridCol>
              </a:tblGrid>
              <a:tr h="370840">
                <a:tc>
                  <a:txBody>
                    <a:bodyPr/>
                    <a:lstStyle/>
                    <a:p>
                      <a:r>
                        <a:rPr lang="en-US" sz="2400" b="1" dirty="0">
                          <a:solidFill>
                            <a:schemeClr val="tx1"/>
                          </a:solidFill>
                        </a:rPr>
                        <a:t>Summary of Changes </a:t>
                      </a:r>
                      <a:r>
                        <a:rPr lang="en-US" sz="2400" b="0" dirty="0">
                          <a:solidFill>
                            <a:schemeClr val="tx1"/>
                          </a:solidFill>
                        </a:rPr>
                        <a:t> </a:t>
                      </a:r>
                      <a:endParaRPr lang="en-US" sz="2400" b="1"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a:solidFill>
                            <a:srgbClr val="FF0000"/>
                          </a:solidFill>
                        </a:rPr>
                        <a:t>Principals: Please provide a summary of the impact of these changes and how they relate to your strategic plan.</a:t>
                      </a:r>
                      <a:endParaRPr lang="en-US" b="1" i="0" dirty="0">
                        <a:solidFill>
                          <a:srgbClr val="FF0000"/>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1442607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a:lstStyle/>
          <a:p>
            <a:r>
              <a:rPr lang="en-US" sz="2400" dirty="0"/>
              <a:t>There </a:t>
            </a:r>
            <a:r>
              <a:rPr lang="en-US" sz="2400" dirty="0">
                <a:highlight>
                  <a:srgbClr val="FFFF00"/>
                </a:highlight>
              </a:rPr>
              <a:t>were</a:t>
            </a:r>
            <a:r>
              <a:rPr lang="en-US" sz="2400" dirty="0"/>
              <a:t> changes made to the draft budget we discussed at our last meeting. </a:t>
            </a:r>
          </a:p>
          <a:p>
            <a:r>
              <a:rPr lang="en-US" sz="2400" dirty="0"/>
              <a:t>These changes reflect an allocation change of </a:t>
            </a:r>
            <a:r>
              <a:rPr lang="en-US" sz="2400" dirty="0">
                <a:highlight>
                  <a:srgbClr val="FFFF00"/>
                </a:highlight>
              </a:rPr>
              <a:t>$19,000 from the reserve fund.</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fld id="{294A09A9-5501-47C1-A89A-A340965A2BE2}" type="slidenum">
              <a:rPr lang="en-US" smtClean="0"/>
              <a:pPr/>
              <a:t>11</a:t>
            </a:fld>
            <a:endParaRPr lang="en-US" dirty="0"/>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
        <p:nvSpPr>
          <p:cNvPr id="2" name="TextBox 1">
            <a:extLst>
              <a:ext uri="{FF2B5EF4-FFF2-40B4-BE49-F238E27FC236}">
                <a16:creationId xmlns:a16="http://schemas.microsoft.com/office/drawing/2014/main" id="{70252EB7-4C52-E872-4D62-6A1FB8E3A791}"/>
              </a:ext>
            </a:extLst>
          </p:cNvPr>
          <p:cNvSpPr txBox="1"/>
          <p:nvPr/>
        </p:nvSpPr>
        <p:spPr>
          <a:xfrm>
            <a:off x="6511895" y="452927"/>
            <a:ext cx="3349952" cy="3139321"/>
          </a:xfrm>
          <a:prstGeom prst="rect">
            <a:avLst/>
          </a:prstGeom>
          <a:solidFill>
            <a:schemeClr val="accent5"/>
          </a:solidFill>
          <a:ln w="57150">
            <a:solidFill>
              <a:schemeClr val="accent1"/>
            </a:solidFill>
          </a:ln>
        </p:spPr>
        <p:txBody>
          <a:bodyPr wrap="square" rtlCol="0">
            <a:spAutoFit/>
          </a:bodyPr>
          <a:lstStyle/>
          <a:p>
            <a:r>
              <a:rPr lang="en-US" b="1" u="sng" dirty="0"/>
              <a:t>Principals</a:t>
            </a:r>
            <a:r>
              <a:rPr lang="en-US" i="1" dirty="0"/>
              <a:t> –indicate on this slide if there were any changes made to your budget proposal at your staffing conference.  If there were no changes, please just cover the </a:t>
            </a:r>
            <a:r>
              <a:rPr lang="en-US" b="1" dirty="0"/>
              <a:t>Budget by Function</a:t>
            </a:r>
            <a:r>
              <a:rPr lang="en-US" dirty="0"/>
              <a:t> </a:t>
            </a:r>
            <a:r>
              <a:rPr lang="en-US" i="1" dirty="0"/>
              <a:t>on slides 7 &amp; 8 as a quick summary for your GO Team.  If there were changes, please summarize for your team and then discuss the </a:t>
            </a:r>
            <a:r>
              <a:rPr lang="en-US" b="1" dirty="0">
                <a:solidFill>
                  <a:schemeClr val="accent4"/>
                </a:solidFill>
              </a:rPr>
              <a:t>NEW</a:t>
            </a:r>
            <a:r>
              <a:rPr lang="en-US" i="1" dirty="0"/>
              <a:t> </a:t>
            </a:r>
            <a:r>
              <a:rPr lang="en-US" b="1" dirty="0"/>
              <a:t>Budget by Function</a:t>
            </a:r>
            <a:r>
              <a:rPr lang="en-US" dirty="0"/>
              <a:t> </a:t>
            </a:r>
            <a:r>
              <a:rPr lang="en-US" i="1" dirty="0"/>
              <a:t>values</a:t>
            </a:r>
            <a:r>
              <a:rPr lang="en-US" dirty="0"/>
              <a:t>.</a:t>
            </a:r>
            <a:endParaRPr lang="en-US" i="1" dirty="0"/>
          </a:p>
        </p:txBody>
      </p:sp>
    </p:spTree>
    <p:extLst>
      <p:ext uri="{BB962C8B-B14F-4D97-AF65-F5344CB8AC3E}">
        <p14:creationId xmlns:p14="http://schemas.microsoft.com/office/powerpoint/2010/main" val="3012005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555992" cy="1043268"/>
          </a:xfrm>
        </p:spPr>
        <p:txBody>
          <a:bodyPr>
            <a:normAutofit fontScale="90000"/>
          </a:bodyPr>
          <a:lstStyle/>
          <a:p>
            <a:r>
              <a:rPr lang="en-US" dirty="0">
                <a:solidFill>
                  <a:schemeClr val="tx2"/>
                </a:solidFill>
              </a:rPr>
              <a:t>Summary of Changes at</a:t>
            </a:r>
            <a:br>
              <a:rPr lang="en-US" dirty="0">
                <a:solidFill>
                  <a:schemeClr val="tx2"/>
                </a:solidFill>
              </a:rPr>
            </a:br>
            <a:r>
              <a:rPr lang="en-US" dirty="0">
                <a:solidFill>
                  <a:schemeClr val="tx2"/>
                </a:solidFill>
              </a:rPr>
              <a:t>Staffing Conference</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fld id="{294A09A9-5501-47C1-A89A-A340965A2BE2}" type="slidenum">
              <a:rPr lang="en-US" smtClean="0"/>
              <a:pPr/>
              <a:t>12</a:t>
            </a:fld>
            <a:endParaRPr lang="en-US" dirty="0"/>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4294967295"/>
          </p:nvPr>
        </p:nvSpPr>
        <p:spPr>
          <a:xfrm>
            <a:off x="2992120" y="6332220"/>
            <a:ext cx="1313180" cy="247651"/>
          </a:xfrm>
          <a:prstGeom prst="rect">
            <a:avLst/>
          </a:prstGeom>
        </p:spPr>
        <p:txBody>
          <a:bodyPr/>
          <a:lstStyle/>
          <a:p>
            <a:fld id="{6FCA8E82-58CD-E045-8B98-B7A85B79B752}" type="datetime4">
              <a:rPr lang="en-US" smtClean="0"/>
              <a:pPr/>
              <a:t>March 13, 2024</a:t>
            </a:fld>
            <a:endParaRPr lang="en-US" dirty="0"/>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519782168"/>
              </p:ext>
            </p:extLst>
          </p:nvPr>
        </p:nvGraphicFramePr>
        <p:xfrm>
          <a:off x="486159" y="1954229"/>
          <a:ext cx="10272996" cy="3447564"/>
        </p:xfrm>
        <a:graphic>
          <a:graphicData uri="http://schemas.openxmlformats.org/drawingml/2006/table">
            <a:tbl>
              <a:tblPr firstRow="1" bandRow="1">
                <a:tableStyleId>{073A0DAA-6AF3-43AB-8588-CEC1D06C72B9}</a:tableStyleId>
              </a:tblPr>
              <a:tblGrid>
                <a:gridCol w="5136498">
                  <a:extLst>
                    <a:ext uri="{9D8B030D-6E8A-4147-A177-3AD203B41FA5}">
                      <a16:colId xmlns:a16="http://schemas.microsoft.com/office/drawing/2014/main" val="315162181"/>
                    </a:ext>
                  </a:extLst>
                </a:gridCol>
                <a:gridCol w="5136498">
                  <a:extLst>
                    <a:ext uri="{9D8B030D-6E8A-4147-A177-3AD203B41FA5}">
                      <a16:colId xmlns:a16="http://schemas.microsoft.com/office/drawing/2014/main" val="2319497927"/>
                    </a:ext>
                  </a:extLst>
                </a:gridCol>
              </a:tblGrid>
              <a:tr h="574594">
                <a:tc>
                  <a:txBody>
                    <a:bodyPr/>
                    <a:lstStyle/>
                    <a:p>
                      <a:pPr algn="ctr"/>
                      <a:r>
                        <a:rPr lang="en-US" sz="2000" dirty="0"/>
                        <a:t>Change at Staffing Conference</a:t>
                      </a:r>
                    </a:p>
                  </a:txBody>
                  <a:tcPr anchor="ctr"/>
                </a:tc>
                <a:tc>
                  <a:txBody>
                    <a:bodyPr/>
                    <a:lstStyle/>
                    <a:p>
                      <a:pPr algn="ctr"/>
                      <a:r>
                        <a:rPr lang="en-US" sz="2000" dirty="0"/>
                        <a:t>Impact to Proposed Budget</a:t>
                      </a:r>
                    </a:p>
                  </a:txBody>
                  <a:tcPr anchor="ctr"/>
                </a:tc>
                <a:extLst>
                  <a:ext uri="{0D108BD9-81ED-4DB2-BD59-A6C34878D82A}">
                    <a16:rowId xmlns:a16="http://schemas.microsoft.com/office/drawing/2014/main" val="1636317800"/>
                  </a:ext>
                </a:extLst>
              </a:tr>
              <a:tr h="574594">
                <a:tc>
                  <a:txBody>
                    <a:bodyPr/>
                    <a:lstStyle/>
                    <a:p>
                      <a:r>
                        <a:rPr lang="en-US" dirty="0">
                          <a:solidFill>
                            <a:srgbClr val="000000"/>
                          </a:solidFill>
                        </a:rPr>
                        <a:t>Keep the Parent Liaison instead of abolish</a:t>
                      </a:r>
                    </a:p>
                  </a:txBody>
                  <a:tcPr/>
                </a:tc>
                <a:tc>
                  <a:txBody>
                    <a:bodyPr/>
                    <a:lstStyle/>
                    <a:p>
                      <a:r>
                        <a:rPr lang="en-US" dirty="0">
                          <a:solidFill>
                            <a:srgbClr val="000000"/>
                          </a:solidFill>
                        </a:rPr>
                        <a:t>$19,000 to the reserve</a:t>
                      </a:r>
                    </a:p>
                  </a:txBody>
                  <a:tcPr/>
                </a:tc>
                <a:extLst>
                  <a:ext uri="{0D108BD9-81ED-4DB2-BD59-A6C34878D82A}">
                    <a16:rowId xmlns:a16="http://schemas.microsoft.com/office/drawing/2014/main" val="400216019"/>
                  </a:ext>
                </a:extLst>
              </a:tr>
              <a:tr h="574594">
                <a:tc>
                  <a:txBody>
                    <a:bodyPr/>
                    <a:lstStyle/>
                    <a:p>
                      <a:endParaRPr lang="en-US" dirty="0">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2776471190"/>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38240653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5763638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99313731"/>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ysClr val="windowText" lastClr="000000"/>
              </a:solidFill>
              <a:effectLst/>
              <a:uLnTx/>
              <a:uFillTx/>
              <a:latin typeface="Calibri"/>
              <a:ea typeface="+mj-ea"/>
              <a:cs typeface="+mj-cs"/>
            </a:endParaRPr>
          </a:p>
        </p:txBody>
      </p:sp>
      <p:sp>
        <p:nvSpPr>
          <p:cNvPr id="3" name="Slide Number Placeholder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DC4E0F58-77C6-51DC-A31D-57F4BD4338C0}"/>
              </a:ext>
            </a:extLst>
          </p:cNvPr>
          <p:cNvPicPr>
            <a:picLocks noChangeAspect="1"/>
          </p:cNvPicPr>
          <p:nvPr/>
        </p:nvPicPr>
        <p:blipFill>
          <a:blip r:embed="rId3"/>
          <a:stretch>
            <a:fillRect/>
          </a:stretch>
        </p:blipFill>
        <p:spPr>
          <a:xfrm>
            <a:off x="1000125" y="904875"/>
            <a:ext cx="10191750" cy="5048250"/>
          </a:xfrm>
          <a:prstGeom prst="rect">
            <a:avLst/>
          </a:prstGeom>
        </p:spPr>
      </p:pic>
    </p:spTree>
    <p:extLst>
      <p:ext uri="{BB962C8B-B14F-4D97-AF65-F5344CB8AC3E}">
        <p14:creationId xmlns:p14="http://schemas.microsoft.com/office/powerpoint/2010/main" val="112915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FY25 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00000000-0008-0000-0600-000002000000}"/>
              </a:ext>
            </a:extLst>
          </p:cNvPr>
          <p:cNvGraphicFramePr>
            <a:graphicFrameLocks/>
          </p:cNvGraphicFramePr>
          <p:nvPr/>
        </p:nvGraphicFramePr>
        <p:xfrm>
          <a:off x="1828799" y="937549"/>
          <a:ext cx="8657863" cy="5810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618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091667158"/>
              </p:ext>
            </p:extLst>
          </p:nvPr>
        </p:nvGraphicFramePr>
        <p:xfrm>
          <a:off x="3640678" y="1240623"/>
          <a:ext cx="8094122" cy="5644319"/>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endParaRPr lang="en-US" sz="1100" b="0" i="1" dirty="0">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i="1" kern="1200" dirty="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endParaRPr lang="en-US" sz="1100" b="0" i="1" kern="1200" dirty="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student performance in Math</a:t>
                      </a:r>
                      <a:endParaRPr lang="en-US" sz="800" dirty="0"/>
                    </a:p>
                    <a:p>
                      <a:endParaRPr lang="en-US" sz="800" dirty="0"/>
                    </a:p>
                  </a:txBody>
                  <a:tcPr marL="68580" marR="68580" marT="34290" marB="34290" anchor="ctr"/>
                </a:tc>
                <a:tc>
                  <a:txBody>
                    <a:bodyPr/>
                    <a:lstStyle/>
                    <a:p>
                      <a:r>
                        <a:rPr lang="en-US" sz="800" dirty="0"/>
                        <a:t>Curriculum &amp; Instruction</a:t>
                      </a:r>
                    </a:p>
                    <a:p>
                      <a:r>
                        <a:rPr lang="en-US" sz="800" dirty="0"/>
                        <a:t>Personalized learning</a:t>
                      </a:r>
                    </a:p>
                  </a:txBody>
                  <a:tcPr marL="68580" marR="68580" marT="34290" marB="34290" anchor="ctr"/>
                </a:tc>
                <a:tc>
                  <a:txBody>
                    <a:bodyPr/>
                    <a:lstStyle/>
                    <a:p>
                      <a:r>
                        <a:rPr lang="en-US" sz="800" dirty="0"/>
                        <a:t>Continue to use curriculum resources online for teachers and students</a:t>
                      </a:r>
                    </a:p>
                  </a:txBody>
                  <a:tcPr marL="68580" marR="68580" marT="34290" marB="34290" anchor="ctr"/>
                </a:tc>
                <a:tc>
                  <a:txBody>
                    <a:bodyPr/>
                    <a:lstStyle/>
                    <a:p>
                      <a:r>
                        <a:rPr lang="en-US" sz="800" dirty="0"/>
                        <a:t>School Supplies, Incentives, Instructional Materials</a:t>
                      </a:r>
                    </a:p>
                  </a:txBody>
                  <a:tcPr marL="68580" marR="68580" marT="34290" marB="34290" anchor="ctr"/>
                </a:tc>
                <a:tc>
                  <a:txBody>
                    <a:bodyPr/>
                    <a:lstStyle/>
                    <a:p>
                      <a:r>
                        <a:rPr lang="en-US" sz="800" dirty="0"/>
                        <a:t>$30,000</a:t>
                      </a:r>
                    </a:p>
                  </a:txBody>
                  <a:tcPr marL="68580" marR="68580" marT="34290" marB="34290" anchor="ctr"/>
                </a:tc>
                <a:extLst>
                  <a:ext uri="{0D108BD9-81ED-4DB2-BD59-A6C34878D82A}">
                    <a16:rowId xmlns:a16="http://schemas.microsoft.com/office/drawing/2014/main" val="10002"/>
                  </a:ext>
                </a:extLst>
              </a:tr>
              <a:tr h="3613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student performance in ELA</a:t>
                      </a:r>
                      <a:endParaRPr lang="en-US" sz="800" dirty="0"/>
                    </a:p>
                    <a:p>
                      <a:endParaRPr lang="en-US" sz="800" dirty="0"/>
                    </a:p>
                  </a:txBody>
                  <a:tcPr marL="68580" marR="68580" marT="34290" marB="34290" anchor="ctr"/>
                </a:tc>
                <a:tc>
                  <a:txBody>
                    <a:bodyPr/>
                    <a:lstStyle/>
                    <a:p>
                      <a:r>
                        <a:rPr lang="en-US" sz="800" dirty="0"/>
                        <a:t>Curriculum &amp; Instruction</a:t>
                      </a:r>
                    </a:p>
                  </a:txBody>
                  <a:tcPr marL="68580" marR="68580" marT="34290" marB="34290" anchor="ctr"/>
                </a:tc>
                <a:tc>
                  <a:txBody>
                    <a:bodyPr/>
                    <a:lstStyle/>
                    <a:p>
                      <a:r>
                        <a:rPr lang="en-US" sz="800" dirty="0"/>
                        <a:t>Training, Material, and Subs</a:t>
                      </a:r>
                    </a:p>
                  </a:txBody>
                  <a:tcPr marL="68580" marR="68580" marT="34290" marB="34290" anchor="ctr"/>
                </a:tc>
                <a:tc>
                  <a:txBody>
                    <a:bodyPr/>
                    <a:lstStyle/>
                    <a:p>
                      <a:r>
                        <a:rPr lang="en-US" sz="800" dirty="0"/>
                        <a:t>Training and Subs</a:t>
                      </a:r>
                    </a:p>
                  </a:txBody>
                  <a:tcPr marL="68580" marR="68580" marT="34290" marB="34290" anchor="ctr"/>
                </a:tc>
                <a:tc>
                  <a:txBody>
                    <a:bodyPr/>
                    <a:lstStyle/>
                    <a:p>
                      <a:r>
                        <a:rPr lang="en-US" sz="800" dirty="0"/>
                        <a:t>25,451</a:t>
                      </a:r>
                    </a:p>
                  </a:txBody>
                  <a:tcPr marL="68580" marR="68580" marT="34290" marB="34290" anchor="ctr"/>
                </a:tc>
                <a:extLst>
                  <a:ext uri="{0D108BD9-81ED-4DB2-BD59-A6C34878D82A}">
                    <a16:rowId xmlns:a16="http://schemas.microsoft.com/office/drawing/2014/main" val="10003"/>
                  </a:ext>
                </a:extLst>
              </a:tr>
              <a:tr h="361381">
                <a:tc>
                  <a:txBody>
                    <a:bodyPr/>
                    <a:lstStyle/>
                    <a:p>
                      <a:r>
                        <a:rPr lang="en-US" sz="800" dirty="0"/>
                        <a:t>Increase Attendance, Decrease Incidents</a:t>
                      </a:r>
                    </a:p>
                  </a:txBody>
                  <a:tcPr marL="68580" marR="68580" marT="34290" marB="34290" anchor="ctr"/>
                </a:tc>
                <a:tc>
                  <a:txBody>
                    <a:bodyPr/>
                    <a:lstStyle/>
                    <a:p>
                      <a:r>
                        <a:rPr lang="en-US" sz="800" dirty="0"/>
                        <a:t>Whole Child</a:t>
                      </a:r>
                    </a:p>
                  </a:txBody>
                  <a:tcPr marL="68580" marR="68580" marT="34290" marB="34290" anchor="ctr"/>
                </a:tc>
                <a:tc>
                  <a:txBody>
                    <a:bodyPr/>
                    <a:lstStyle/>
                    <a:p>
                      <a:r>
                        <a:rPr lang="en-US" sz="800" dirty="0"/>
                        <a:t>Bike Raffles</a:t>
                      </a:r>
                    </a:p>
                    <a:p>
                      <a:r>
                        <a:rPr lang="en-US" sz="800" dirty="0"/>
                        <a:t>Attendance Parties</a:t>
                      </a:r>
                    </a:p>
                    <a:p>
                      <a:r>
                        <a:rPr lang="en-US" sz="800" dirty="0"/>
                        <a:t>MAP Growth Celebrations</a:t>
                      </a:r>
                    </a:p>
                    <a:p>
                      <a:r>
                        <a:rPr lang="en-US" sz="800" dirty="0"/>
                        <a:t>Dojo Store</a:t>
                      </a:r>
                    </a:p>
                  </a:txBody>
                  <a:tcPr marL="68580" marR="68580" marT="34290" marB="34290" anchor="ctr"/>
                </a:tc>
                <a:tc>
                  <a:txBody>
                    <a:bodyPr/>
                    <a:lstStyle/>
                    <a:p>
                      <a:r>
                        <a:rPr lang="en-US" sz="800" dirty="0"/>
                        <a:t>Student Incentives</a:t>
                      </a:r>
                    </a:p>
                  </a:txBody>
                  <a:tcPr marL="68580" marR="68580" marT="34290" marB="34290" anchor="ctr"/>
                </a:tc>
                <a:tc>
                  <a:txBody>
                    <a:bodyPr/>
                    <a:lstStyle/>
                    <a:p>
                      <a:r>
                        <a:rPr lang="en-US" sz="800" dirty="0"/>
                        <a:t>10,000</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FY25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0000"/>
                </a:solidFill>
                <a:effectLst/>
                <a:highlight>
                  <a:srgbClr val="FFFF00"/>
                </a:highlight>
                <a:uLnTx/>
                <a:uFillTx/>
                <a:latin typeface="Century Schoolbook"/>
                <a:ea typeface="+mn-ea"/>
                <a:cs typeface="+mn-cs"/>
              </a:rPr>
              <a:t>$__(83,451)___</a:t>
            </a:r>
          </a:p>
        </p:txBody>
      </p:sp>
    </p:spTree>
    <p:extLst>
      <p:ext uri="{BB962C8B-B14F-4D97-AF65-F5344CB8AC3E}">
        <p14:creationId xmlns:p14="http://schemas.microsoft.com/office/powerpoint/2010/main" val="321493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dirty="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2</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fontScale="90000"/>
          </a:bodyPr>
          <a:lstStyle/>
          <a:p>
            <a:r>
              <a:rPr lang="en-US" dirty="0"/>
              <a:t>Security Grant </a:t>
            </a:r>
            <a:br>
              <a:rPr lang="en-US" dirty="0"/>
            </a:br>
            <a:r>
              <a:rPr lang="en-US" dirty="0"/>
              <a:t>Survey</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a:extLst>
            <a:ext uri="{FF2B5EF4-FFF2-40B4-BE49-F238E27FC236}">
              <a16:creationId xmlns:a16="http://schemas.microsoft.com/office/drawing/2014/main" id="{A0DFDC90-8C98-6D6A-A96F-505AC4D1FE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CC2045-DC0D-A5A0-0AA4-5AE6E2A84E7B}"/>
              </a:ext>
            </a:extLst>
          </p:cNvPr>
          <p:cNvSpPr>
            <a:spLocks noGrp="1"/>
          </p:cNvSpPr>
          <p:nvPr>
            <p:ph type="title"/>
          </p:nvPr>
        </p:nvSpPr>
        <p:spPr>
          <a:xfrm>
            <a:off x="2914951" y="2604034"/>
            <a:ext cx="8306370" cy="1227425"/>
          </a:xfrm>
        </p:spPr>
        <p:txBody>
          <a:bodyPr>
            <a:noAutofit/>
          </a:bodyPr>
          <a:lstStyle/>
          <a:p>
            <a:r>
              <a:rPr lang="en-US" sz="8800" dirty="0" err="1">
                <a:ln>
                  <a:solidFill>
                    <a:schemeClr val="bg2"/>
                  </a:solidFill>
                </a:ln>
              </a:rPr>
              <a:t>Annoucements</a:t>
            </a:r>
            <a:endParaRPr lang="en-US" sz="8800" dirty="0">
              <a:ln>
                <a:solidFill>
                  <a:schemeClr val="bg2"/>
                </a:solidFill>
              </a:ln>
            </a:endParaRPr>
          </a:p>
        </p:txBody>
      </p:sp>
    </p:spTree>
    <p:extLst>
      <p:ext uri="{BB962C8B-B14F-4D97-AF65-F5344CB8AC3E}">
        <p14:creationId xmlns:p14="http://schemas.microsoft.com/office/powerpoint/2010/main" val="3450411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67" name="Rectangle 166">
            <a:extLst>
              <a:ext uri="{FF2B5EF4-FFF2-40B4-BE49-F238E27FC236}">
                <a16:creationId xmlns:a16="http://schemas.microsoft.com/office/drawing/2014/main" id="{39075C4D-3F29-F22A-2966-5DE9E0CE28F2}"/>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57F25E07-27BB-03C7-0BD4-E1D1DC4D8AC2}"/>
              </a:ext>
            </a:extLst>
          </p:cNvPr>
          <p:cNvSpPr txBox="1"/>
          <p:nvPr/>
        </p:nvSpPr>
        <p:spPr>
          <a:xfrm>
            <a:off x="234892" y="5691662"/>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 learn more about the APS Student Calendar development process, visit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13D45AA1-ED8E-E8A3-E7E3-54D9B433795D}"/>
              </a:ext>
            </a:extLst>
          </p:cNvPr>
          <p:cNvSpPr txBox="1"/>
          <p:nvPr/>
        </p:nvSpPr>
        <p:spPr>
          <a:xfrm>
            <a:off x="9156590" y="4764759"/>
            <a:ext cx="25292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https://survey.co1.qualtrics.com/jfe/form/SV_0VrymDxIIaygE9E</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3" name="Picture 22">
            <a:hlinkClick r:id="rId4"/>
            <a:extLst>
              <a:ext uri="{FF2B5EF4-FFF2-40B4-BE49-F238E27FC236}">
                <a16:creationId xmlns:a16="http://schemas.microsoft.com/office/drawing/2014/main" id="{D83021B4-6DA9-2254-2849-655FB9E37397}"/>
              </a:ext>
            </a:extLst>
          </p:cNvPr>
          <p:cNvPicPr>
            <a:picLocks noChangeAspect="1"/>
          </p:cNvPicPr>
          <p:nvPr/>
        </p:nvPicPr>
        <p:blipFill>
          <a:blip r:embed="rId5"/>
          <a:stretch>
            <a:fillRect/>
          </a:stretch>
        </p:blipFill>
        <p:spPr>
          <a:xfrm>
            <a:off x="9295003" y="2764469"/>
            <a:ext cx="2038524" cy="2011701"/>
          </a:xfrm>
          <a:prstGeom prst="rect">
            <a:avLst/>
          </a:prstGeom>
        </p:spPr>
      </p:pic>
      <p:sp>
        <p:nvSpPr>
          <p:cNvPr id="27" name="TextBox 26">
            <a:extLst>
              <a:ext uri="{FF2B5EF4-FFF2-40B4-BE49-F238E27FC236}">
                <a16:creationId xmlns:a16="http://schemas.microsoft.com/office/drawing/2014/main" id="{9DD160A3-9496-E830-6BC2-88FC1D3A6BDD}"/>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Provide Your Feedback on the Final APS Student Calendar Survey</a:t>
            </a:r>
          </a:p>
        </p:txBody>
      </p:sp>
      <p:sp>
        <p:nvSpPr>
          <p:cNvPr id="29" name="TextBox 28">
            <a:extLst>
              <a:ext uri="{FF2B5EF4-FFF2-40B4-BE49-F238E27FC236}">
                <a16:creationId xmlns:a16="http://schemas.microsoft.com/office/drawing/2014/main" id="{4372BA9B-9CD0-E62F-29F1-E36014A739FB}"/>
              </a:ext>
            </a:extLst>
          </p:cNvPr>
          <p:cNvSpPr txBox="1"/>
          <p:nvPr/>
        </p:nvSpPr>
        <p:spPr>
          <a:xfrm>
            <a:off x="226503" y="1001888"/>
            <a:ext cx="1179771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Atlanta Public Schools has used widespread community engagement to create two calendar options for the following school years: SY 25-26, SY 26-27, and SY 27-28.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Your feedback through this survey is valuable and will be another important piece of information that the Superintendent and the APS School Board of Education will use to make a final decision about our future school calendars. </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96285224-5555-5911-9D5A-C8FC8C68FFAE}"/>
              </a:ext>
            </a:extLst>
          </p:cNvPr>
          <p:cNvSpPr txBox="1"/>
          <p:nvPr/>
        </p:nvSpPr>
        <p:spPr>
          <a:xfrm>
            <a:off x="1023457" y="3108012"/>
            <a:ext cx="66818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HOW: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Scan the QR code or click the link for a quick survey. </a:t>
            </a:r>
          </a:p>
        </p:txBody>
      </p:sp>
      <p:sp>
        <p:nvSpPr>
          <p:cNvPr id="164" name="TextBox 163">
            <a:extLst>
              <a:ext uri="{FF2B5EF4-FFF2-40B4-BE49-F238E27FC236}">
                <a16:creationId xmlns:a16="http://schemas.microsoft.com/office/drawing/2014/main" id="{54F72809-6FC1-D4D6-557A-75A2AAF1BD45}"/>
              </a:ext>
            </a:extLst>
          </p:cNvPr>
          <p:cNvSpPr txBox="1"/>
          <p:nvPr/>
        </p:nvSpPr>
        <p:spPr>
          <a:xfrm>
            <a:off x="1027648" y="3699356"/>
            <a:ext cx="74787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WHO: </a:t>
            </a: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All stakeholders, including students, staff,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and community members.</a:t>
            </a:r>
          </a:p>
        </p:txBody>
      </p:sp>
      <p:sp>
        <p:nvSpPr>
          <p:cNvPr id="166" name="TextBox 165">
            <a:extLst>
              <a:ext uri="{FF2B5EF4-FFF2-40B4-BE49-F238E27FC236}">
                <a16:creationId xmlns:a16="http://schemas.microsoft.com/office/drawing/2014/main" id="{5D7FE446-6C04-BDC9-F00C-085CB9DB60EB}"/>
              </a:ext>
            </a:extLst>
          </p:cNvPr>
          <p:cNvSpPr txBox="1"/>
          <p:nvPr/>
        </p:nvSpPr>
        <p:spPr>
          <a:xfrm>
            <a:off x="897622" y="4559309"/>
            <a:ext cx="72564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WHEN: Open from Mon, February 19th to Fri, March 15th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a:extLst>
            <a:ext uri="{FF2B5EF4-FFF2-40B4-BE49-F238E27FC236}">
              <a16:creationId xmlns:a16="http://schemas.microsoft.com/office/drawing/2014/main" id="{B4E1183B-61D3-D519-2F7E-5F8200A33FD0}"/>
            </a:ext>
          </a:extLst>
        </p:cNvPr>
        <p:cNvGrpSpPr/>
        <p:nvPr/>
      </p:nvGrpSpPr>
      <p:grpSpPr>
        <a:xfrm>
          <a:off x="0" y="0"/>
          <a:ext cx="0" cy="0"/>
          <a:chOff x="0" y="0"/>
          <a:chExt cx="0" cy="0"/>
        </a:xfrm>
      </p:grpSpPr>
      <p:sp>
        <p:nvSpPr>
          <p:cNvPr id="167" name="Rectangle 166">
            <a:extLst>
              <a:ext uri="{FF2B5EF4-FFF2-40B4-BE49-F238E27FC236}">
                <a16:creationId xmlns:a16="http://schemas.microsoft.com/office/drawing/2014/main" id="{3521DAE7-AE04-AA2C-1F0B-04B7115CA568}"/>
              </a:ext>
            </a:extLst>
          </p:cNvPr>
          <p:cNvSpPr/>
          <p:nvPr/>
        </p:nvSpPr>
        <p:spPr>
          <a:xfrm>
            <a:off x="134224" y="2663019"/>
            <a:ext cx="11898385" cy="2739492"/>
          </a:xfrm>
          <a:prstGeom prst="rect">
            <a:avLst/>
          </a:prstGeom>
          <a:solidFill>
            <a:srgbClr val="B7F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A29223E8-2800-3002-B15E-3F5DDA743F7D}"/>
              </a:ext>
            </a:extLst>
          </p:cNvPr>
          <p:cNvSpPr txBox="1"/>
          <p:nvPr/>
        </p:nvSpPr>
        <p:spPr>
          <a:xfrm>
            <a:off x="176169" y="5751168"/>
            <a:ext cx="11797717"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Para más información sobre el proceso de desarrollo del Calendario Escolar para Estudiantes de APS, visite: </a:t>
            </a:r>
            <a:r>
              <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hlinkClick r:id="rId3"/>
              </a:rPr>
              <a:t>https://www.atlantapublicschools.us/Page/71713</a:t>
            </a:r>
            <a:endParaRPr kumimoji="0" lang="en-US" sz="12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21" name="TextBox 20">
            <a:extLst>
              <a:ext uri="{FF2B5EF4-FFF2-40B4-BE49-F238E27FC236}">
                <a16:creationId xmlns:a16="http://schemas.microsoft.com/office/drawing/2014/main" id="{325047A2-30B9-CD1F-7281-AA2711B63B87}"/>
              </a:ext>
            </a:extLst>
          </p:cNvPr>
          <p:cNvSpPr txBox="1"/>
          <p:nvPr/>
        </p:nvSpPr>
        <p:spPr>
          <a:xfrm>
            <a:off x="9011172" y="4764759"/>
            <a:ext cx="282569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https://survey.co1.qualtrics.com/jfe/form/SV_cAqsxuT3U5nNu0m?Q_lang=ES</a:t>
            </a:r>
            <a:r>
              <a:rPr kumimoji="0" lang="en-US" sz="11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7" name="TextBox 26">
            <a:extLst>
              <a:ext uri="{FF2B5EF4-FFF2-40B4-BE49-F238E27FC236}">
                <a16:creationId xmlns:a16="http://schemas.microsoft.com/office/drawing/2014/main" id="{79E0CD28-15FC-B05A-6CCC-864CD6AE704C}"/>
              </a:ext>
            </a:extLst>
          </p:cNvPr>
          <p:cNvSpPr txBox="1"/>
          <p:nvPr/>
        </p:nvSpPr>
        <p:spPr>
          <a:xfrm>
            <a:off x="2147582" y="79421"/>
            <a:ext cx="770948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rPr>
              <a:t>Comparta su opinión en la encuesta final del Calendario Escolar de APS</a:t>
            </a:r>
            <a:endParaRPr kumimoji="0" lang="en-US" sz="2400" b="1" i="0" u="none" strike="noStrike" kern="1200" cap="none" spc="0" normalizeH="0" baseline="0" noProof="0" dirty="0">
              <a:ln>
                <a:noFill/>
              </a:ln>
              <a:solidFill>
                <a:srgbClr val="0080A3"/>
              </a:solidFill>
              <a:effectLst/>
              <a:uLnTx/>
              <a:uFillTx/>
              <a:latin typeface="Century Schoolbook" panose="02040604050505020304" pitchFamily="18" charset="0"/>
              <a:ea typeface="+mn-ea"/>
              <a:cs typeface="+mn-cs"/>
            </a:endParaRPr>
          </a:p>
        </p:txBody>
      </p:sp>
      <p:sp>
        <p:nvSpPr>
          <p:cNvPr id="29" name="TextBox 28">
            <a:extLst>
              <a:ext uri="{FF2B5EF4-FFF2-40B4-BE49-F238E27FC236}">
                <a16:creationId xmlns:a16="http://schemas.microsoft.com/office/drawing/2014/main" id="{0782C57D-623D-FC2D-0614-AD52A01503DF}"/>
              </a:ext>
            </a:extLst>
          </p:cNvPr>
          <p:cNvSpPr txBox="1"/>
          <p:nvPr/>
        </p:nvSpPr>
        <p:spPr>
          <a:xfrm>
            <a:off x="125835" y="1001888"/>
            <a:ext cx="1189838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Basándose en la participación de la comunidad en general, Atlanta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Public</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t>
            </a:r>
            <a:r>
              <a:rPr kumimoji="0" lang="es-ES" sz="1600" b="1" i="0" u="none" strike="noStrike" kern="1200" cap="none" spc="0" normalizeH="0" baseline="0" noProof="0" dirty="0" err="1">
                <a:ln>
                  <a:noFill/>
                </a:ln>
                <a:solidFill>
                  <a:srgbClr val="000000"/>
                </a:solidFill>
                <a:effectLst/>
                <a:uLnTx/>
                <a:uFillTx/>
                <a:latin typeface="Century Schoolbook" panose="02040604050505020304" pitchFamily="18" charset="0"/>
                <a:ea typeface="+mn-ea"/>
                <a:cs typeface="+mn-cs"/>
              </a:rPr>
              <a:t>Schools</a:t>
            </a: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ha elaborado dos opciones de calendario para los próximos años escolares: 2025-2026, 2026-2027 y 2027-2028.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Su opinión en esta encuesta cuenta y será un factor más que la Superintendente y la Junta de Educación de APS considerarán al momento de tomar la decisión final sobre los calendarios escolares futuros.</a:t>
            </a:r>
            <a:endParaRPr kumimoji="0" lang="en-US" sz="16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0" name="TextBox 159">
            <a:extLst>
              <a:ext uri="{FF2B5EF4-FFF2-40B4-BE49-F238E27FC236}">
                <a16:creationId xmlns:a16="http://schemas.microsoft.com/office/drawing/2014/main" id="{143B27DA-E3A0-6571-CD75-473DA4429D5A}"/>
              </a:ext>
            </a:extLst>
          </p:cNvPr>
          <p:cNvSpPr txBox="1"/>
          <p:nvPr/>
        </p:nvSpPr>
        <p:spPr>
          <a:xfrm>
            <a:off x="311789" y="2982177"/>
            <a:ext cx="87650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CÓMO: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Escanee el Código QR o haga clic en el enlace para completar una breve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encuesta.</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4" name="TextBox 163">
            <a:extLst>
              <a:ext uri="{FF2B5EF4-FFF2-40B4-BE49-F238E27FC236}">
                <a16:creationId xmlns:a16="http://schemas.microsoft.com/office/drawing/2014/main" id="{86715111-C511-6FE5-1F1B-81AB8CC6EDCC}"/>
              </a:ext>
            </a:extLst>
          </p:cNvPr>
          <p:cNvSpPr txBox="1"/>
          <p:nvPr/>
        </p:nvSpPr>
        <p:spPr>
          <a:xfrm>
            <a:off x="278234" y="3699356"/>
            <a:ext cx="87329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QUIÉN: </a:t>
            </a: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Todas las partes interesadas, incluidos alumnos, personal escolar,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familias y miembros de la comunidad.</a:t>
            </a:r>
            <a:endParaRPr kumimoji="0" lang="en-US" sz="18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166" name="TextBox 165">
            <a:extLst>
              <a:ext uri="{FF2B5EF4-FFF2-40B4-BE49-F238E27FC236}">
                <a16:creationId xmlns:a16="http://schemas.microsoft.com/office/drawing/2014/main" id="{D728BECE-BD84-0F44-0E02-C722EF76E17E}"/>
              </a:ext>
            </a:extLst>
          </p:cNvPr>
          <p:cNvSpPr txBox="1"/>
          <p:nvPr/>
        </p:nvSpPr>
        <p:spPr>
          <a:xfrm>
            <a:off x="194343" y="4450252"/>
            <a:ext cx="888254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CUÁNDO: abierta desde el lunes 19 de febrero hasta el viernes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15 de marzo</a:t>
            </a:r>
            <a:endParaRPr kumimoji="0" lang="en-US" sz="1800" b="1"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pic>
        <p:nvPicPr>
          <p:cNvPr id="3" name="Picture 2">
            <a:hlinkClick r:id="rId4"/>
            <a:extLst>
              <a:ext uri="{FF2B5EF4-FFF2-40B4-BE49-F238E27FC236}">
                <a16:creationId xmlns:a16="http://schemas.microsoft.com/office/drawing/2014/main" id="{8B5AD986-D4AA-9B09-EB41-BB13C5A0C05D}"/>
              </a:ext>
            </a:extLst>
          </p:cNvPr>
          <p:cNvPicPr>
            <a:picLocks noChangeAspect="1"/>
          </p:cNvPicPr>
          <p:nvPr/>
        </p:nvPicPr>
        <p:blipFill>
          <a:blip r:embed="rId5"/>
          <a:stretch>
            <a:fillRect/>
          </a:stretch>
        </p:blipFill>
        <p:spPr>
          <a:xfrm>
            <a:off x="9420987" y="2745895"/>
            <a:ext cx="1915531" cy="1906922"/>
          </a:xfrm>
          <a:prstGeom prst="rect">
            <a:avLst/>
          </a:prstGeom>
        </p:spPr>
      </p:pic>
    </p:spTree>
    <p:extLst>
      <p:ext uri="{BB962C8B-B14F-4D97-AF65-F5344CB8AC3E}">
        <p14:creationId xmlns:p14="http://schemas.microsoft.com/office/powerpoint/2010/main" val="68338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CAFB4C-6CCC-D2DC-684D-391CE4A7095E}"/>
              </a:ext>
            </a:extLst>
          </p:cNvPr>
          <p:cNvSpPr>
            <a:spLocks noGrp="1"/>
          </p:cNvSpPr>
          <p:nvPr>
            <p:ph sz="half" idx="13"/>
          </p:nvPr>
        </p:nvSpPr>
        <p:spPr>
          <a:xfrm>
            <a:off x="1762215" y="2127943"/>
            <a:ext cx="7877085" cy="2388151"/>
          </a:xfrm>
        </p:spPr>
        <p:txBody>
          <a:bodyPr>
            <a:noAutofit/>
          </a:bodyPr>
          <a:lstStyle/>
          <a:p>
            <a:pPr marL="742950" lvl="1" indent="-342900">
              <a:buFont typeface="+mj-lt"/>
              <a:buAutoNum type="arabicPeriod"/>
            </a:pPr>
            <a:r>
              <a:rPr lang="en-US" sz="2000" b="1" dirty="0">
                <a:solidFill>
                  <a:schemeClr val="tx2"/>
                </a:solidFill>
              </a:rPr>
              <a:t>Complete your required trainings</a:t>
            </a:r>
          </a:p>
          <a:p>
            <a:pPr marL="1200150" lvl="2" indent="-342900">
              <a:buFont typeface="+mj-lt"/>
              <a:buAutoNum type="arabicPeriod"/>
            </a:pPr>
            <a:r>
              <a:rPr lang="en-US" sz="2000" dirty="0"/>
              <a:t>Orientation</a:t>
            </a:r>
          </a:p>
          <a:p>
            <a:pPr marL="1200150" lvl="2" indent="-342900">
              <a:buFont typeface="+mj-lt"/>
              <a:buAutoNum type="arabicPeriod"/>
            </a:pPr>
            <a:r>
              <a:rPr lang="en-US" sz="2000" dirty="0"/>
              <a:t>Ethics</a:t>
            </a:r>
          </a:p>
          <a:p>
            <a:pPr marL="1200150" lvl="2" indent="-342900">
              <a:buFont typeface="+mj-lt"/>
              <a:buAutoNum type="arabicPeriod"/>
            </a:pPr>
            <a:r>
              <a:rPr lang="en-US" sz="2000" dirty="0"/>
              <a:t>Budget</a:t>
            </a:r>
          </a:p>
          <a:p>
            <a:pPr marL="742950" lvl="1" indent="-342900">
              <a:buFont typeface="+mj-lt"/>
              <a:buAutoNum type="arabicPeriod"/>
            </a:pPr>
            <a:r>
              <a:rPr lang="en-US" sz="2000" b="1" dirty="0">
                <a:solidFill>
                  <a:schemeClr val="tx2"/>
                </a:solidFill>
              </a:rPr>
              <a:t>Complete the end of year surveys </a:t>
            </a:r>
            <a:r>
              <a:rPr lang="en-US" sz="2000" dirty="0"/>
              <a:t>(</a:t>
            </a:r>
            <a:r>
              <a:rPr lang="en-US" sz="2000" i="1" dirty="0"/>
              <a:t>check your email for the links</a:t>
            </a:r>
            <a:r>
              <a:rPr lang="en-US" sz="2000" dirty="0"/>
              <a:t>)</a:t>
            </a:r>
          </a:p>
          <a:p>
            <a:pPr marL="1200150" lvl="2" indent="-342900">
              <a:buFont typeface="+mj-lt"/>
              <a:buAutoNum type="arabicPeriod"/>
            </a:pPr>
            <a:r>
              <a:rPr lang="en-US" sz="2000" dirty="0"/>
              <a:t>GO Team Self-Assessment</a:t>
            </a:r>
          </a:p>
          <a:p>
            <a:pPr marL="1200150" lvl="2" indent="-342900">
              <a:buFont typeface="+mj-lt"/>
              <a:buAutoNum type="arabicPeriod"/>
            </a:pPr>
            <a:r>
              <a:rPr lang="en-US" sz="2000" dirty="0"/>
              <a:t>Principal Feedback</a:t>
            </a:r>
          </a:p>
        </p:txBody>
      </p:sp>
      <p:sp>
        <p:nvSpPr>
          <p:cNvPr id="9" name="TextBox 8">
            <a:extLst>
              <a:ext uri="{FF2B5EF4-FFF2-40B4-BE49-F238E27FC236}">
                <a16:creationId xmlns:a16="http://schemas.microsoft.com/office/drawing/2014/main" id="{01A1F5E2-80DD-E0E4-89CE-FA45BDD99037}"/>
              </a:ext>
            </a:extLst>
          </p:cNvPr>
          <p:cNvSpPr txBox="1"/>
          <p:nvPr/>
        </p:nvSpPr>
        <p:spPr>
          <a:xfrm>
            <a:off x="1495515" y="1478422"/>
            <a:ext cx="6614444" cy="523220"/>
          </a:xfrm>
          <a:prstGeom prst="rect">
            <a:avLst/>
          </a:prstGeom>
          <a:noFill/>
        </p:spPr>
        <p:txBody>
          <a:bodyPr wrap="square" rtlCol="0">
            <a:spAutoFit/>
          </a:bodyPr>
          <a:lstStyle/>
          <a:p>
            <a:r>
              <a:rPr lang="en-US" sz="2800" b="1" dirty="0">
                <a:solidFill>
                  <a:schemeClr val="accent3"/>
                </a:solidFill>
                <a:latin typeface="+mj-lt"/>
              </a:rPr>
              <a:t>GO Team members remember to:</a:t>
            </a:r>
          </a:p>
        </p:txBody>
      </p:sp>
    </p:spTree>
    <p:extLst>
      <p:ext uri="{BB962C8B-B14F-4D97-AF65-F5344CB8AC3E}">
        <p14:creationId xmlns:p14="http://schemas.microsoft.com/office/powerpoint/2010/main" val="23772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6409347" y="3045437"/>
            <a:ext cx="5726074" cy="610863"/>
          </a:xfrm>
        </p:spPr>
        <p:txBody>
          <a:bodyPr>
            <a:noAutofit/>
          </a:bodyPr>
          <a:lstStyle/>
          <a:p>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7731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13" name="Picture Placeholder 12" descr="Long and short pencil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2676" r="22676"/>
          <a:stretch/>
        </p:blipFill>
        <p:spPr>
          <a:xfrm>
            <a:off x="0" y="0"/>
            <a:ext cx="5640224" cy="6880786"/>
          </a:xfrm>
        </p:spPr>
      </p:pic>
    </p:spTree>
    <p:extLst>
      <p:ext uri="{BB962C8B-B14F-4D97-AF65-F5344CB8AC3E}">
        <p14:creationId xmlns:p14="http://schemas.microsoft.com/office/powerpoint/2010/main" val="233667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507559" y="544880"/>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2"/>
                </a:solidFill>
                <a:latin typeface="+mj-lt"/>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910039" y="1820867"/>
            <a:ext cx="7528845" cy="3493264"/>
          </a:xfrm>
          <a:prstGeom prst="rect">
            <a:avLst/>
          </a:prstGeom>
          <a:noFill/>
        </p:spPr>
        <p:txBody>
          <a:bodyPr wrap="square" lIns="91440" tIns="45720" rIns="91440" bIns="45720" rtlCol="0" anchor="t">
            <a:spAutoFit/>
          </a:bodyPr>
          <a:lstStyle/>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Action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Agenda</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Approval of Previous Minutes </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Budget Approval (</a:t>
            </a:r>
            <a:r>
              <a:rPr lang="en-US" i="1" dirty="0">
                <a:solidFill>
                  <a:schemeClr val="bg2"/>
                </a:solidFill>
                <a:effectLst/>
                <a:latin typeface="Calibri" panose="020F0502020204030204" pitchFamily="34" charset="0"/>
                <a:ea typeface="Calibri" panose="020F0502020204030204" pitchFamily="34" charset="0"/>
                <a:cs typeface="Arial" panose="020B0604020202020204" pitchFamily="34" charset="0"/>
              </a:rPr>
              <a:t>after final presentation/review and discussion</a:t>
            </a: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Discussion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Presentation of the final budget </a:t>
            </a:r>
          </a:p>
          <a:p>
            <a:pPr marL="742950" marR="0" lvl="1" indent="-285750">
              <a:spcBef>
                <a:spcPts val="0"/>
              </a:spcBef>
              <a:spcAft>
                <a:spcPts val="0"/>
              </a:spcAft>
              <a:buFont typeface="+mj-lt"/>
              <a:buAutoNum type="alphaUcPeriod"/>
            </a:pPr>
            <a:r>
              <a:rPr lang="en-US" b="1" dirty="0">
                <a:solidFill>
                  <a:schemeClr val="bg2"/>
                </a:solidFill>
                <a:latin typeface="Calibri" panose="020F0502020204030204" pitchFamily="34" charset="0"/>
                <a:ea typeface="Calibri" panose="020F0502020204030204" pitchFamily="34" charset="0"/>
                <a:cs typeface="Arial" panose="020B0604020202020204" pitchFamily="34" charset="0"/>
              </a:rPr>
              <a:t>Security Grant Survey</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Information Items </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Principal’s Report</a:t>
            </a:r>
          </a:p>
          <a:p>
            <a:pPr marL="1200150" lvl="2" indent="-285750">
              <a:buFont typeface="+mj-lt"/>
              <a:buAutoNum type="alpha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SOSA/Literacy Night</a:t>
            </a:r>
            <a:endParaRPr lang="en-US"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Clr>
                <a:srgbClr val="D47B22"/>
              </a:buClr>
              <a:buFont typeface="+mj-lt"/>
              <a:buAutoNum type="romanUcPeriod"/>
            </a:pPr>
            <a:r>
              <a:rPr lang="en-US" b="1" dirty="0">
                <a:solidFill>
                  <a:schemeClr val="bg2"/>
                </a:solidFill>
                <a:effectLst/>
                <a:latin typeface="Calibri" panose="020F0502020204030204" pitchFamily="34" charset="0"/>
                <a:ea typeface="Calibri" panose="020F0502020204030204" pitchFamily="34" charset="0"/>
                <a:cs typeface="Arial" panose="020B0604020202020204" pitchFamily="34" charset="0"/>
              </a:rPr>
              <a:t>Announcements</a:t>
            </a:r>
          </a:p>
          <a:p>
            <a:pPr marL="800100" lvl="1" indent="-342900">
              <a:spcAft>
                <a:spcPts val="600"/>
              </a:spcAft>
              <a:buClr>
                <a:srgbClr val="D47B22"/>
              </a:buClr>
              <a:buFont typeface="+mj-lt"/>
              <a:buAutoNum type="alphaUcPeriod"/>
            </a:pPr>
            <a:r>
              <a:rPr lang="en-US" b="1" dirty="0">
                <a:solidFill>
                  <a:schemeClr val="bg2"/>
                </a:solidFill>
                <a:latin typeface="Calibri"/>
                <a:ea typeface="Calibri" panose="020F0502020204030204" pitchFamily="34" charset="0"/>
                <a:cs typeface="Arial"/>
              </a:rPr>
              <a:t>Complete EOY GO Team Surveys</a:t>
            </a:r>
          </a:p>
        </p:txBody>
      </p:sp>
    </p:spTree>
    <p:extLst>
      <p:ext uri="{BB962C8B-B14F-4D97-AF65-F5344CB8AC3E}">
        <p14:creationId xmlns:p14="http://schemas.microsoft.com/office/powerpoint/2010/main" val="249176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graphicFrame>
        <p:nvGraphicFramePr>
          <p:cNvPr id="6" name="Diagram 5">
            <a:extLst>
              <a:ext uri="{FF2B5EF4-FFF2-40B4-BE49-F238E27FC236}">
                <a16:creationId xmlns:a16="http://schemas.microsoft.com/office/drawing/2014/main" id="{1A7A9B56-DE59-41C8-AEB9-4693CDB25467}"/>
              </a:ext>
            </a:extLst>
          </p:cNvPr>
          <p:cNvGraphicFramePr/>
          <p:nvPr>
            <p:extLst>
              <p:ext uri="{D42A27DB-BD31-4B8C-83A1-F6EECF244321}">
                <p14:modId xmlns:p14="http://schemas.microsoft.com/office/powerpoint/2010/main" val="48419433"/>
              </p:ext>
            </p:extLst>
          </p:nvPr>
        </p:nvGraphicFramePr>
        <p:xfrm>
          <a:off x="692211" y="1578836"/>
          <a:ext cx="10280590" cy="370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27B7B7F2-D019-81C3-0227-6C82BF1E753A}"/>
              </a:ext>
            </a:extLst>
          </p:cNvPr>
          <p:cNvSpPr txBox="1">
            <a:spLocks/>
          </p:cNvSpPr>
          <p:nvPr/>
        </p:nvSpPr>
        <p:spPr>
          <a:xfrm>
            <a:off x="2297399" y="46310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b="1" dirty="0">
                <a:solidFill>
                  <a:prstClr val="black"/>
                </a:solidFill>
                <a:latin typeface="Trebuchet MS"/>
              </a:rPr>
              <a:t>Overview of FY ‘25 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118" y="290557"/>
            <a:ext cx="925153" cy="13495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3574990" y="5563319"/>
            <a:ext cx="5042019" cy="584775"/>
          </a:xfrm>
          <a:prstGeom prst="rect">
            <a:avLst/>
          </a:prstGeom>
          <a:ln w="38100">
            <a:solidFill>
              <a:schemeClr val="accent1"/>
            </a:solidFill>
          </a:ln>
        </p:spPr>
        <p:txBody>
          <a:bodyPr wrap="square">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alibri"/>
              </a:rPr>
              <a:t>GO Teams are encouraged to have ongoing conversations throughout the year about the school’s budget.</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8">
            <a:duotone>
              <a:schemeClr val="accent3">
                <a:shade val="45000"/>
                <a:satMod val="135000"/>
              </a:schemeClr>
              <a:prstClr val="white"/>
            </a:duotone>
          </a:blip>
          <a:stretch>
            <a:fillRect/>
          </a:stretch>
        </p:blipFill>
        <p:spPr>
          <a:xfrm>
            <a:off x="767664" y="970918"/>
            <a:ext cx="1828797" cy="2235596"/>
          </a:xfrm>
          <a:prstGeom prst="rect">
            <a:avLst/>
          </a:prstGeom>
        </p:spPr>
      </p:pic>
    </p:spTree>
    <p:extLst>
      <p:ext uri="{BB962C8B-B14F-4D97-AF65-F5344CB8AC3E}">
        <p14:creationId xmlns:p14="http://schemas.microsoft.com/office/powerpoint/2010/main" val="3265314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a:t>
            </a:r>
            <a:r>
              <a:rPr lang="en-US" sz="2400" kern="0" dirty="0"/>
              <a:t>FY25</a:t>
            </a:r>
            <a:r>
              <a:rPr kumimoji="0" lang="en-US" sz="2400" b="0" i="0" u="none" strike="noStrike" kern="0" cap="none" spc="0" normalizeH="0" baseline="0" noProof="0" dirty="0">
                <a:ln>
                  <a:noFill/>
                </a:ln>
                <a:solidFill>
                  <a:srgbClr val="3F3F3F"/>
                </a:solidFill>
                <a:effectLst/>
                <a:uLnTx/>
                <a:uFillTx/>
                <a:latin typeface="Trebuchet MS"/>
                <a:sym typeface="Trebuchet MS"/>
              </a:rPr>
              <a:t> Budget.  </a:t>
            </a:r>
            <a:endParaRPr lang="en-US" sz="2400" b="0" i="0" u="none" strike="noStrike" kern="0" cap="none" spc="0" normalizeH="0" baseline="0" noProof="0" dirty="0">
              <a:ln>
                <a:noFill/>
              </a:ln>
              <a:solidFill>
                <a:srgbClr val="3F3F3F"/>
              </a:solidFill>
              <a:effectLst/>
              <a:uLnTx/>
              <a:uFillTx/>
              <a:latin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a:t>
            </a:r>
            <a:r>
              <a:rPr lang="en-US" sz="2400" b="1" kern="0" dirty="0">
                <a:solidFill>
                  <a:srgbClr val="FF0000"/>
                </a:solidFill>
              </a:rPr>
              <a:t>15</a:t>
            </a:r>
            <a:r>
              <a:rPr lang="en-US" sz="2400" b="1" kern="0" baseline="30000" dirty="0">
                <a:solidFill>
                  <a:srgbClr val="FF0000"/>
                </a:solidFill>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endParaRPr lang="en-US" sz="2400" b="0" i="0" u="none" strike="noStrike" kern="0" cap="none" spc="0" normalizeH="0" baseline="0" noProof="0" dirty="0">
              <a:ln>
                <a:noFill/>
              </a:ln>
              <a:solidFill>
                <a:srgbClr val="3F3F3F"/>
              </a:solidFill>
              <a:effectLst/>
              <a:uLnTx/>
              <a:uFillTx/>
              <a:latin typeface="Trebuchet MS"/>
            </a:endParaRP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SzPct val="25000"/>
            </a:pPr>
            <a:endParaRPr lang="en-US"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enorite"/>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prstClr val="black"/>
                </a:solidFill>
                <a:effectLst/>
                <a:uLnTx/>
                <a:uFillTx/>
                <a:latin typeface="Tenorite"/>
                <a:ea typeface="+mn-ea"/>
                <a:cs typeface="+mn-cs"/>
              </a:rPr>
              <a:t>FY25 Budget Parameters</a:t>
            </a:r>
          </a:p>
        </p:txBody>
      </p:sp>
      <p:graphicFrame>
        <p:nvGraphicFramePr>
          <p:cNvPr id="4" name="Table 3"/>
          <p:cNvGraphicFramePr>
            <a:graphicFrameLocks noGrp="1"/>
          </p:cNvGraphicFramePr>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student performance in Math</a:t>
                      </a:r>
                      <a:endParaRPr lang="en-US" sz="1750" dirty="0"/>
                    </a:p>
                  </a:txBody>
                  <a:tcPr/>
                </a:tc>
                <a:tc>
                  <a:txBody>
                    <a:bodyPr/>
                    <a:lstStyle/>
                    <a:p>
                      <a:pPr algn="ctr"/>
                      <a:r>
                        <a:rPr lang="en-US" sz="1750" dirty="0"/>
                        <a:t>About 60% of 3-5 students are not meeting mastery the standards as measured by MATH </a:t>
                      </a:r>
                      <a:r>
                        <a:rPr lang="en-US" sz="1750" dirty="0" err="1"/>
                        <a:t>GMAS</a:t>
                      </a:r>
                      <a:r>
                        <a:rPr lang="en-US" sz="1750" dirty="0"/>
                        <a:t> (proficient/distinguished)</a:t>
                      </a:r>
                    </a:p>
                  </a:txBody>
                  <a:tcPr/>
                </a:tc>
                <a:extLst>
                  <a:ext uri="{0D108BD9-81ED-4DB2-BD59-A6C34878D82A}">
                    <a16:rowId xmlns:a16="http://schemas.microsoft.com/office/drawing/2014/main" val="10001"/>
                  </a:ext>
                </a:extLst>
              </a:tr>
              <a:tr h="1101087">
                <a:tc>
                  <a:txBody>
                    <a:bodyPr/>
                    <a:lstStyle/>
                    <a:p>
                      <a:pPr algn="ct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Increase student performance in ELA</a:t>
                      </a:r>
                      <a:endParaRPr lang="en-US" sz="1750" dirty="0"/>
                    </a:p>
                  </a:txBody>
                  <a:tcPr/>
                </a:tc>
                <a:tc>
                  <a:txBody>
                    <a:bodyPr/>
                    <a:lstStyle/>
                    <a:p>
                      <a:pPr algn="ctr"/>
                      <a:r>
                        <a:rPr lang="en-US" sz="1750" dirty="0"/>
                        <a:t>About 45% of 3-5 students are not meeting mastery the standards as measured by ELA </a:t>
                      </a:r>
                      <a:r>
                        <a:rPr lang="en-US" sz="1750" dirty="0" err="1"/>
                        <a:t>GMAS</a:t>
                      </a:r>
                      <a:r>
                        <a:rPr lang="en-US" sz="1750" dirty="0"/>
                        <a:t> (proficient/distinguished)</a:t>
                      </a:r>
                    </a:p>
                  </a:txBody>
                  <a:tcPr/>
                </a:tc>
                <a:extLst>
                  <a:ext uri="{0D108BD9-81ED-4DB2-BD59-A6C34878D82A}">
                    <a16:rowId xmlns:a16="http://schemas.microsoft.com/office/drawing/2014/main" val="10002"/>
                  </a:ext>
                </a:extLst>
              </a:tr>
              <a:tr h="2115244">
                <a:tc>
                  <a:txBody>
                    <a:bodyPr/>
                    <a:lstStyle/>
                    <a:p>
                      <a:pPr algn="ct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Embed a data-driven, multi-tiered system of support to improve our multi-lingual learner performance</a:t>
                      </a:r>
                      <a:r>
                        <a:rPr lang="en-US" sz="1750" baseline="0" dirty="0"/>
                        <a:t> </a:t>
                      </a:r>
                      <a:endParaRPr lang="en-US" sz="1750" dirty="0"/>
                    </a:p>
                  </a:txBody>
                  <a:tcPr/>
                </a:tc>
                <a:tc>
                  <a:txBody>
                    <a:bodyPr/>
                    <a:lstStyle/>
                    <a:p>
                      <a:pPr algn="ctr"/>
                      <a:r>
                        <a:rPr lang="en-US" sz="1750" dirty="0"/>
                        <a:t>We need to decrease the GAP of academic performance in our EL subgroups as measured by </a:t>
                      </a:r>
                      <a:r>
                        <a:rPr lang="en-US" sz="1750" dirty="0" err="1"/>
                        <a:t>GMAS</a:t>
                      </a:r>
                      <a:r>
                        <a:rPr lang="en-US" sz="1750" dirty="0"/>
                        <a:t> (proficient/distinguished)</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AEC10A0C-BB77-FD4A-8FA4-D4334D01E3A4}"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235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Descriptions of Strategic Plan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Arial Black"/>
                <a:ea typeface="+mn-ea"/>
                <a:cs typeface="+mn-cs"/>
              </a:rPr>
              <a:t>Breakout Categories</a:t>
            </a:r>
          </a:p>
        </p:txBody>
      </p:sp>
      <p:sp>
        <p:nvSpPr>
          <p:cNvPr id="5" name="TextBox 4"/>
          <p:cNvSpPr txBox="1"/>
          <p:nvPr/>
        </p:nvSpPr>
        <p:spPr>
          <a:xfrm>
            <a:off x="476250" y="2027240"/>
            <a:ext cx="10677525" cy="3785652"/>
          </a:xfrm>
          <a:prstGeom prst="rect">
            <a:avLst/>
          </a:prstGeom>
          <a:noFill/>
        </p:spPr>
        <p:txBody>
          <a:bodyPr wrap="square" lIns="91440" tIns="45720" rIns="91440" bIns="45720" rtlCol="0" anchor="t">
            <a:spAutoFit/>
          </a:bodyPr>
          <a:lstStyle/>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Priorities:</a:t>
            </a:r>
            <a:r>
              <a:rPr kumimoji="0" lang="en-US" sz="2400" b="1" i="0" u="none" strike="noStrike" kern="1200" cap="none" spc="0" normalizeH="0" baseline="0" noProof="0" dirty="0">
                <a:ln>
                  <a:noFill/>
                </a:ln>
                <a:solidFill>
                  <a:prstClr val="black"/>
                </a:solidFill>
                <a:effectLst/>
                <a:uLnTx/>
                <a:uFillTx/>
                <a:latin typeface="Calibri"/>
                <a:ea typeface="Calibri"/>
                <a:cs typeface="Calibri"/>
              </a:rPr>
              <a:t> </a:t>
            </a:r>
            <a:r>
              <a:rPr lang="en-US" sz="2400" dirty="0">
                <a:solidFill>
                  <a:prstClr val="black"/>
                </a:solidFill>
                <a:latin typeface="Calibri"/>
                <a:ea typeface="Calibri"/>
                <a:cs typeface="Calibri"/>
              </a:rPr>
              <a:t>FY25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funding </a:t>
            </a:r>
            <a:r>
              <a:rPr kumimoji="0" lang="en-US" sz="2400" b="0" i="0" u="sng" strike="noStrike" kern="1200" cap="none" spc="0" normalizeH="0" baseline="0" noProof="0" dirty="0">
                <a:ln>
                  <a:noFill/>
                </a:ln>
                <a:solidFill>
                  <a:prstClr val="black"/>
                </a:solidFill>
                <a:effectLst/>
                <a:uLnTx/>
                <a:uFillTx/>
                <a:latin typeface="Calibri"/>
                <a:ea typeface="Calibri"/>
                <a:cs typeface="Calibri"/>
              </a:rPr>
              <a:t>priorities</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from the school’s strategic plan, ranked by the order of importance.</a:t>
            </a:r>
            <a:r>
              <a:rPr lang="en-US" sz="2400" dirty="0">
                <a:solidFill>
                  <a:prstClr val="black"/>
                </a:solidFill>
                <a:latin typeface="Calibri"/>
                <a:ea typeface="Calibri"/>
                <a:cs typeface="Calibri"/>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APS Five Focus Area: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part of the APS Five is the priority aligned to?</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Strategies: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Lays out specific objectives for school’s improvement.</a:t>
            </a: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indent="-400050" defTabSz="457200">
              <a:buFont typeface="+mj-lt"/>
              <a:buAutoNum type="arabicPeriod"/>
              <a:defRPr/>
            </a:pPr>
            <a:r>
              <a:rPr kumimoji="0" lang="en-US" sz="2400" b="1" i="0" u="none" strike="noStrike" kern="1200" cap="none" spc="0" normalizeH="0" baseline="0" noProof="0" dirty="0">
                <a:ln>
                  <a:noFill/>
                </a:ln>
                <a:solidFill>
                  <a:srgbClr val="D47B22"/>
                </a:solidFill>
                <a:effectLst/>
                <a:uLnTx/>
                <a:uFillTx/>
                <a:latin typeface="Calibri"/>
                <a:ea typeface="Calibri"/>
                <a:cs typeface="Calibri"/>
              </a:rPr>
              <a:t>Request: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“The Ask”</a:t>
            </a:r>
            <a:r>
              <a:rPr lang="en-US" sz="2400" dirty="0">
                <a:solidFill>
                  <a:prstClr val="black"/>
                </a:solidFill>
                <a:latin typeface="Calibri"/>
                <a:ea typeface="Calibri"/>
                <a:cs typeface="Calibri"/>
              </a:rPr>
              <a:t> </a:t>
            </a:r>
            <a:r>
              <a:rPr kumimoji="0" lang="en-US" sz="2400" b="0" i="0" u="none" strike="noStrike" kern="1200" cap="none" spc="0" normalizeH="0" baseline="0" noProof="0" dirty="0">
                <a:ln>
                  <a:noFill/>
                </a:ln>
                <a:solidFill>
                  <a:prstClr val="black"/>
                </a:solidFill>
                <a:effectLst/>
                <a:uLnTx/>
                <a:uFillTx/>
                <a:latin typeface="Calibri"/>
                <a:ea typeface="Calibri"/>
                <a:cs typeface="Calibri"/>
              </a:rPr>
              <a:t> What needs to be funded in order to support the strategy?</a:t>
            </a:r>
            <a:r>
              <a:rPr lang="en-US" sz="2400" dirty="0">
                <a:solidFill>
                  <a:prstClr val="black"/>
                </a:solidFill>
                <a:latin typeface="Calibri"/>
                <a:ea typeface="Calibri"/>
                <a:cs typeface="Calibri"/>
              </a:rPr>
              <a:t>  </a:t>
            </a:r>
            <a:endParaRPr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00050" marR="0" lvl="0" indent="-4000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D47B22"/>
                </a:solidFill>
                <a:effectLst/>
                <a:uLnTx/>
                <a:uFillTx/>
                <a:latin typeface="Calibri" panose="020F0502020204030204" pitchFamily="34" charset="0"/>
                <a:ea typeface="+mn-ea"/>
                <a:cs typeface="Calibri" panose="020F0502020204030204" pitchFamily="34" charset="0"/>
              </a:rPr>
              <a:t>Amount: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372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nvGraphicFramePr>
        <p:xfrm>
          <a:off x="3640678" y="1240623"/>
          <a:ext cx="8094122" cy="5303522"/>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APS FIVE Focus Area</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27342">
                <a:tc>
                  <a:txBody>
                    <a:bodyPr/>
                    <a:lstStyle/>
                    <a:p>
                      <a:pPr algn="l"/>
                      <a:r>
                        <a:rPr lang="en-US" sz="1100" b="0">
                          <a:solidFill>
                            <a:srgbClr val="FF0000"/>
                          </a:solidFill>
                        </a:rPr>
                        <a:t>Increase</a:t>
                      </a:r>
                      <a:r>
                        <a:rPr lang="en-US" sz="1100" b="0" baseline="0">
                          <a:solidFill>
                            <a:srgbClr val="FF0000"/>
                          </a:solidFill>
                        </a:rPr>
                        <a:t> level of rigor and relevance </a:t>
                      </a:r>
                      <a:r>
                        <a:rPr lang="en-US" sz="1100" b="0" i="1" baseline="0">
                          <a:solidFill>
                            <a:srgbClr val="FF0000"/>
                          </a:solidFill>
                        </a:rPr>
                        <a:t>(example- please remove)</a:t>
                      </a:r>
                      <a:endParaRPr lang="en-US" sz="1100" b="0" i="1">
                        <a:solidFill>
                          <a:srgbClr val="FF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Fostering Academic Excellence for All </a:t>
                      </a: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i="1"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61381">
                <a:tc>
                  <a:txBody>
                    <a:bodyPr/>
                    <a:lstStyle/>
                    <a:p>
                      <a:r>
                        <a:rPr lang="en-US" sz="800" dirty="0"/>
                        <a:t>Increase performance in ELA and Math</a:t>
                      </a:r>
                    </a:p>
                  </a:txBody>
                  <a:tcPr marL="68580" marR="68580" marT="34290" marB="34290" anchor="ctr"/>
                </a:tc>
                <a:tc>
                  <a:txBody>
                    <a:bodyPr/>
                    <a:lstStyle/>
                    <a:p>
                      <a:r>
                        <a:rPr lang="en-US" sz="800" dirty="0"/>
                        <a:t>Curriculum &amp; Instruction</a:t>
                      </a:r>
                    </a:p>
                    <a:p>
                      <a:r>
                        <a:rPr lang="en-US" sz="800" dirty="0"/>
                        <a:t>Whole Chile</a:t>
                      </a:r>
                    </a:p>
                  </a:txBody>
                  <a:tcPr marL="68580" marR="68580" marT="34290" marB="34290" anchor="ctr"/>
                </a:tc>
                <a:tc>
                  <a:txBody>
                    <a:bodyPr/>
                    <a:lstStyle/>
                    <a:p>
                      <a:r>
                        <a:rPr lang="en-US" sz="800" dirty="0"/>
                        <a:t>Decreasing Class Sizes</a:t>
                      </a:r>
                    </a:p>
                  </a:txBody>
                  <a:tcPr marL="68580" marR="68580" marT="34290" marB="34290" anchor="ctr"/>
                </a:tc>
                <a:tc>
                  <a:txBody>
                    <a:bodyPr/>
                    <a:lstStyle/>
                    <a:p>
                      <a:r>
                        <a:rPr lang="en-US" sz="800" dirty="0"/>
                        <a:t>Add a 5</a:t>
                      </a:r>
                      <a:r>
                        <a:rPr lang="en-US" sz="800" baseline="30000" dirty="0"/>
                        <a:t>th</a:t>
                      </a:r>
                      <a:r>
                        <a:rPr lang="en-US" sz="800" dirty="0"/>
                        <a:t> Grade Teacher</a:t>
                      </a:r>
                    </a:p>
                  </a:txBody>
                  <a:tcPr marL="68580" marR="68580" marT="34290" marB="34290" anchor="ctr"/>
                </a:tc>
                <a:tc>
                  <a:txBody>
                    <a:bodyPr/>
                    <a:lstStyle/>
                    <a:p>
                      <a:r>
                        <a:rPr lang="en-US" sz="800" dirty="0"/>
                        <a:t>106,000</a:t>
                      </a:r>
                    </a:p>
                  </a:txBody>
                  <a:tcPr marL="68580" marR="68580" marT="34290" marB="34290" anchor="ctr"/>
                </a:tc>
                <a:extLst>
                  <a:ext uri="{0D108BD9-81ED-4DB2-BD59-A6C34878D82A}">
                    <a16:rowId xmlns:a16="http://schemas.microsoft.com/office/drawing/2014/main" val="10002"/>
                  </a:ext>
                </a:extLst>
              </a:tr>
              <a:tr h="361381">
                <a:tc>
                  <a:txBody>
                    <a:bodyPr/>
                    <a:lstStyle/>
                    <a:p>
                      <a:r>
                        <a:rPr lang="en-US" sz="800" dirty="0"/>
                        <a:t>Increase performance in Math</a:t>
                      </a:r>
                    </a:p>
                  </a:txBody>
                  <a:tcPr marL="68580" marR="68580" marT="34290" marB="34290" anchor="ctr"/>
                </a:tc>
                <a:tc>
                  <a:txBody>
                    <a:bodyPr/>
                    <a:lstStyle/>
                    <a:p>
                      <a:r>
                        <a:rPr lang="en-US" sz="800" dirty="0"/>
                        <a:t>Curriculum &amp; Instruction</a:t>
                      </a:r>
                    </a:p>
                    <a:p>
                      <a:r>
                        <a:rPr lang="en-US" sz="800" dirty="0"/>
                        <a:t>Data</a:t>
                      </a:r>
                    </a:p>
                  </a:txBody>
                  <a:tcPr marL="68580" marR="68580" marT="34290" marB="34290" anchor="ctr"/>
                </a:tc>
                <a:tc>
                  <a:txBody>
                    <a:bodyPr/>
                    <a:lstStyle/>
                    <a:p>
                      <a:r>
                        <a:rPr lang="en-US" sz="800" dirty="0"/>
                        <a:t>Implementing Content specific instructional coaches</a:t>
                      </a:r>
                    </a:p>
                  </a:txBody>
                  <a:tcPr marL="68580" marR="68580" marT="34290" marB="34290" anchor="ctr"/>
                </a:tc>
                <a:tc>
                  <a:txBody>
                    <a:bodyPr/>
                    <a:lstStyle/>
                    <a:p>
                      <a:r>
                        <a:rPr lang="en-US" sz="800" dirty="0"/>
                        <a:t>Change Master Teacher to Math Coach</a:t>
                      </a:r>
                    </a:p>
                  </a:txBody>
                  <a:tcPr marL="68580" marR="68580" marT="34290" marB="34290" anchor="ctr"/>
                </a:tc>
                <a:tc>
                  <a:txBody>
                    <a:bodyPr/>
                    <a:lstStyle/>
                    <a:p>
                      <a:r>
                        <a:rPr lang="en-US" sz="800" dirty="0"/>
                        <a:t>Change of about 16,000</a:t>
                      </a:r>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prstClr val="black"/>
                </a:solidFill>
                <a:effectLst/>
                <a:uLnTx/>
                <a:uFillTx/>
                <a:latin typeface="Century Schoolbook" panose="02040604050505020304"/>
                <a:ea typeface="+mn-ea"/>
                <a:cs typeface="+mn-cs"/>
              </a:rPr>
              <a:t>FY25 Strategic Plan Break-out</a:t>
            </a:r>
          </a:p>
        </p:txBody>
      </p:sp>
      <p:sp>
        <p:nvSpPr>
          <p:cNvPr id="6" name="Rectangle 5">
            <a:extLst>
              <a:ext uri="{FF2B5EF4-FFF2-40B4-BE49-F238E27FC236}">
                <a16:creationId xmlns:a16="http://schemas.microsoft.com/office/drawing/2014/main" id="{FEF3F32B-7CFB-5DEE-EA56-0798E6446FF1}"/>
              </a:ext>
            </a:extLst>
          </p:cNvPr>
          <p:cNvSpPr/>
          <p:nvPr/>
        </p:nvSpPr>
        <p:spPr>
          <a:xfrm>
            <a:off x="4089256" y="2057400"/>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Tree>
    <p:extLst>
      <p:ext uri="{BB962C8B-B14F-4D97-AF65-F5344CB8AC3E}">
        <p14:creationId xmlns:p14="http://schemas.microsoft.com/office/powerpoint/2010/main" val="3939725152"/>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4.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5.xml><?xml version="1.0" encoding="utf-8"?>
<a:theme xmlns:a="http://schemas.openxmlformats.org/drawingml/2006/main" name="APS_powerpoint_template_2016-17">
  <a:themeElements>
    <a:clrScheme name="Office Theme">
      <a:dk1>
        <a:srgbClr val="000000"/>
      </a:dk1>
      <a:lt1>
        <a:srgbClr val="FFFFFF"/>
      </a:lt1>
      <a:dk2>
        <a:srgbClr val="004A5F"/>
      </a:dk2>
      <a:lt2>
        <a:srgbClr val="E7E6E6"/>
      </a:lt2>
      <a:accent1>
        <a:srgbClr val="0083A9"/>
      </a:accent1>
      <a:accent2>
        <a:srgbClr val="DA7B22"/>
      </a:accent2>
      <a:accent3>
        <a:srgbClr val="F3CF45"/>
      </a:accent3>
      <a:accent4>
        <a:srgbClr val="F3F3F3"/>
      </a:accent4>
      <a:accent5>
        <a:srgbClr val="CCCCCC"/>
      </a:accent5>
      <a:accent6>
        <a:srgbClr val="666666"/>
      </a:accent6>
      <a:hlink>
        <a:srgbClr val="00C6F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8" ma:contentTypeDescription="Create a new document." ma:contentTypeScope="" ma:versionID="5def9b7c34530cdfc2a28cd92dea8556">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0de27e34e40fc4c57364880390dc2f16"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d37e30bb-5f32-4411-a640-0b4044b692bf" xsi:nil="true"/>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Gipson, Chaundra</DisplayName>
        <AccountId>16</AccountId>
        <AccountType/>
      </UserInfo>
      <UserInfo>
        <DisplayName>Barnett, Carolyn</DisplayName>
        <AccountId>14</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E264D9-3F6E-45BC-A771-B90EBE26D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7e30bb-5f32-4411-a640-0b4044b692bf"/>
    <ds:schemaRef ds:uri="ffb952a0-74d9-4848-89d6-000c4b1b7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 ds:uri="d37e30bb-5f32-4411-a640-0b4044b692bf"/>
    <ds:schemaRef ds:uri="ffb952a0-74d9-4848-89d6-000c4b1b707a"/>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 annual presentation</Template>
  <TotalTime>502</TotalTime>
  <Words>1778</Words>
  <Application>Microsoft Office PowerPoint</Application>
  <PresentationFormat>Widescreen</PresentationFormat>
  <Paragraphs>230</Paragraphs>
  <Slides>26</Slides>
  <Notes>13</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26</vt:i4>
      </vt:variant>
    </vt:vector>
  </HeadingPairs>
  <TitlesOfParts>
    <vt:vector size="47" baseType="lpstr">
      <vt:lpstr>Arial</vt:lpstr>
      <vt:lpstr>Arial Black</vt:lpstr>
      <vt:lpstr>Calibri</vt:lpstr>
      <vt:lpstr>Century Schoolbook</vt:lpstr>
      <vt:lpstr>Franklin Gothic Book</vt:lpstr>
      <vt:lpstr>Franklin Gothic Demi</vt:lpstr>
      <vt:lpstr>Helvetica Neue</vt:lpstr>
      <vt:lpstr>Helvetica Neue Light</vt:lpstr>
      <vt:lpstr>Noto Sans Symbols</vt:lpstr>
      <vt:lpstr>Roboto</vt:lpstr>
      <vt:lpstr>Roboto Medium</vt:lpstr>
      <vt:lpstr>Sabon Next LT</vt:lpstr>
      <vt:lpstr>Tenorite</vt:lpstr>
      <vt:lpstr>Trebuchet MS</vt:lpstr>
      <vt:lpstr>Wingdings</vt:lpstr>
      <vt:lpstr>Theme1</vt:lpstr>
      <vt:lpstr>2022 Principal's Report Template - Mtg 1</vt:lpstr>
      <vt:lpstr>Office Theme</vt:lpstr>
      <vt:lpstr>Facet</vt:lpstr>
      <vt:lpstr>APS_powerpoint_template_2016-17</vt:lpstr>
      <vt:lpstr>1_2022 Principal's Report Template - Mtg 1</vt:lpstr>
      <vt:lpstr>FY25 Budget Approval Meeting</vt:lpstr>
      <vt:lpstr>Norms</vt:lpstr>
      <vt:lpstr>PowerPoint Presentation</vt:lpstr>
      <vt:lpstr>PowerPoint Presentation</vt:lpstr>
      <vt:lpstr>PowerPoint Presentation</vt:lpstr>
      <vt:lpstr>Budget Review</vt:lpstr>
      <vt:lpstr>PowerPoint Presentation</vt:lpstr>
      <vt:lpstr>PowerPoint Presentation</vt:lpstr>
      <vt:lpstr>PowerPoint Presentation</vt:lpstr>
      <vt:lpstr>Summary of position Changes to Support the Strategic Plan</vt:lpstr>
      <vt:lpstr>Staffing Conference Changes</vt:lpstr>
      <vt:lpstr>Summary of Changes at Staffing Conference</vt:lpstr>
      <vt:lpstr>PowerPoint Presentation</vt:lpstr>
      <vt:lpstr>PowerPoint Presentation</vt:lpstr>
      <vt:lpstr>Discussion of reserve and Holdback funds</vt:lpstr>
      <vt:lpstr>PowerPoint Presentation</vt:lpstr>
      <vt:lpstr>Questions for the GO Team to Consider and Discuss</vt:lpstr>
      <vt:lpstr>Questions?</vt:lpstr>
      <vt:lpstr>The GO Team needs to TAKE ACTION (vote) on the presented budget. After the motion and a second, the GO Team may have additional discussion. Once discussion is concluded, the GO Team will vote.</vt:lpstr>
      <vt:lpstr>Security Grant  Survey</vt:lpstr>
      <vt:lpstr>Annoucements</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Jacobi, Diane</dc:creator>
  <cp:lastModifiedBy>Mincey, Shavaun</cp:lastModifiedBy>
  <cp:revision>35</cp:revision>
  <dcterms:created xsi:type="dcterms:W3CDTF">2023-02-16T23:34:41Z</dcterms:created>
  <dcterms:modified xsi:type="dcterms:W3CDTF">2024-03-13T22:20:07Z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